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7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68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74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75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69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67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76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 showSpecialPlsOnTitleSld="0" firstSlideNum="0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3.xml" Type="http://schemas.openxmlformats.org/officeDocument/2006/relationships/slide" Id="rId39"/><Relationship Target="slides/slide32.xml" Type="http://schemas.openxmlformats.org/officeDocument/2006/relationships/slide" Id="rId38"/><Relationship Target="slides/slide31.xml" Type="http://schemas.openxmlformats.org/officeDocument/2006/relationships/slide" Id="rId37"/><Relationship Target="slides/slide30.xml" Type="http://schemas.openxmlformats.org/officeDocument/2006/relationships/slide" Id="rId36"/><Relationship Target="slides/slide24.xml" Type="http://schemas.openxmlformats.org/officeDocument/2006/relationships/slide" Id="rId30"/><Relationship Target="slides/slide25.xml" Type="http://schemas.openxmlformats.org/officeDocument/2006/relationships/slide" Id="rId31"/><Relationship Target="slides/slide65.xml" Type="http://schemas.openxmlformats.org/officeDocument/2006/relationships/slide" Id="rId71"/><Relationship Target="slides/slide28.xml" Type="http://schemas.openxmlformats.org/officeDocument/2006/relationships/slide" Id="rId34"/><Relationship Target="slides/slide64.xml" Type="http://schemas.openxmlformats.org/officeDocument/2006/relationships/slide" Id="rId70"/><Relationship Target="slides/slide29.xml" Type="http://schemas.openxmlformats.org/officeDocument/2006/relationships/slide" Id="rId35"/><Relationship Target="slides/slide26.xml" Type="http://schemas.openxmlformats.org/officeDocument/2006/relationships/slide" Id="rId32"/><Relationship Target="slides/slide27.xml" Type="http://schemas.openxmlformats.org/officeDocument/2006/relationships/slide" Id="rId33"/><Relationship Target="slides/slide69.xml" Type="http://schemas.openxmlformats.org/officeDocument/2006/relationships/slide" Id="rId75"/><Relationship Target="slides/slide68.xml" Type="http://schemas.openxmlformats.org/officeDocument/2006/relationships/slide" Id="rId74"/><Relationship Target="slides/slide67.xml" Type="http://schemas.openxmlformats.org/officeDocument/2006/relationships/slide" Id="rId73"/><Relationship Target="slides/slide66.xml" Type="http://schemas.openxmlformats.org/officeDocument/2006/relationships/slide" Id="rId72"/><Relationship Target="slides/slide73.xml" Type="http://schemas.openxmlformats.org/officeDocument/2006/relationships/slide" Id="rId79"/><Relationship Target="slides/slide72.xml" Type="http://schemas.openxmlformats.org/officeDocument/2006/relationships/slide" Id="rId78"/><Relationship Target="slides/slide71.xml" Type="http://schemas.openxmlformats.org/officeDocument/2006/relationships/slide" Id="rId77"/><Relationship Target="slides/slide70.xml" Type="http://schemas.openxmlformats.org/officeDocument/2006/relationships/slide" Id="rId76"/><Relationship Target="slides/slide42.xml" Type="http://schemas.openxmlformats.org/officeDocument/2006/relationships/slide" Id="rId48"/><Relationship Target="slides/slide41.xml" Type="http://schemas.openxmlformats.org/officeDocument/2006/relationships/slide" Id="rId47"/><Relationship Target="slides/slide43.xml" Type="http://schemas.openxmlformats.org/officeDocument/2006/relationships/slide" Id="rId49"/><Relationship Target="presProps.xml" Type="http://schemas.openxmlformats.org/officeDocument/2006/relationships/presProps" Id="rId2"/><Relationship Target="theme/theme1.xml" Type="http://schemas.openxmlformats.org/officeDocument/2006/relationships/theme" Id="rId1"/><Relationship Target="slides/slide34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5.xml" Type="http://schemas.openxmlformats.org/officeDocument/2006/relationships/slide" Id="rId41"/><Relationship Target="tableStyles.xml" Type="http://schemas.openxmlformats.org/officeDocument/2006/relationships/tableStyles" Id="rId3"/><Relationship Target="slides/slide36.xml" Type="http://schemas.openxmlformats.org/officeDocument/2006/relationships/slide" Id="rId42"/><Relationship Target="slides/slide74.xml" Type="http://schemas.openxmlformats.org/officeDocument/2006/relationships/slide" Id="rId80"/><Relationship Target="slides/slide37.xml" Type="http://schemas.openxmlformats.org/officeDocument/2006/relationships/slide" Id="rId43"/><Relationship Target="slides/slide38.xml" Type="http://schemas.openxmlformats.org/officeDocument/2006/relationships/slide" Id="rId44"/><Relationship Target="slides/slide76.xml" Type="http://schemas.openxmlformats.org/officeDocument/2006/relationships/slide" Id="rId82"/><Relationship Target="slides/slide39.xml" Type="http://schemas.openxmlformats.org/officeDocument/2006/relationships/slide" Id="rId45"/><Relationship Target="slides/slide75.xml" Type="http://schemas.openxmlformats.org/officeDocument/2006/relationships/slide" Id="rId81"/><Relationship Target="slides/slide40.xml" Type="http://schemas.openxmlformats.org/officeDocument/2006/relationships/slide" Id="rId46"/><Relationship Target="slides/slide78.xml" Type="http://schemas.openxmlformats.org/officeDocument/2006/relationships/slide" Id="rId84"/><Relationship Target="slides/slide77.xml" Type="http://schemas.openxmlformats.org/officeDocument/2006/relationships/slide" Id="rId83"/><Relationship Target="slides/slide3.xml" Type="http://schemas.openxmlformats.org/officeDocument/2006/relationships/slide" Id="rId9"/><Relationship Target="notesMasters/notesMaster1.xml" Type="http://schemas.openxmlformats.org/officeDocument/2006/relationships/notesMaster" Id="rId6"/><Relationship Target="slideMasters/slideMaster2.xml" Type="http://schemas.openxmlformats.org/officeDocument/2006/relationships/slideMaster" Id="rId5"/><Relationship Target="slides/slide2.xml" Type="http://schemas.openxmlformats.org/officeDocument/2006/relationships/slide" Id="rId8"/><Relationship Target="slides/slide1.xml" Type="http://schemas.openxmlformats.org/officeDocument/2006/relationships/slide" Id="rId7"/><Relationship Target="slides/slide52.xml" Type="http://schemas.openxmlformats.org/officeDocument/2006/relationships/slide" Id="rId58"/><Relationship Target="slides/slide53.xml" Type="http://schemas.openxmlformats.org/officeDocument/2006/relationships/slide" Id="rId59"/><Relationship Target="slides/slide13.xml" Type="http://schemas.openxmlformats.org/officeDocument/2006/relationships/slide" Id="rId19"/><Relationship Target="slides/slide12.xml" Type="http://schemas.openxmlformats.org/officeDocument/2006/relationships/slide" Id="rId18"/><Relationship Target="slides/slide11.xml" Type="http://schemas.openxmlformats.org/officeDocument/2006/relationships/slide" Id="rId17"/><Relationship Target="slides/slide10.xml" Type="http://schemas.openxmlformats.org/officeDocument/2006/relationships/slide" Id="rId16"/><Relationship Target="slides/slide9.xml" Type="http://schemas.openxmlformats.org/officeDocument/2006/relationships/slide" Id="rId15"/><Relationship Target="slides/slide8.xml" Type="http://schemas.openxmlformats.org/officeDocument/2006/relationships/slide" Id="rId14"/><Relationship Target="slides/slide6.xml" Type="http://schemas.openxmlformats.org/officeDocument/2006/relationships/slide" Id="rId12"/><Relationship Target="slides/slide7.xml" Type="http://schemas.openxmlformats.org/officeDocument/2006/relationships/slide" Id="rId13"/><Relationship Target="slides/slide4.xml" Type="http://schemas.openxmlformats.org/officeDocument/2006/relationships/slide" Id="rId10"/><Relationship Target="slides/slide5.xml" Type="http://schemas.openxmlformats.org/officeDocument/2006/relationships/slide" Id="rId11"/><Relationship Target="slides/slide51.xml" Type="http://schemas.openxmlformats.org/officeDocument/2006/relationships/slide" Id="rId57"/><Relationship Target="slides/slide50.xml" Type="http://schemas.openxmlformats.org/officeDocument/2006/relationships/slide" Id="rId56"/><Relationship Target="slides/slide49.xml" Type="http://schemas.openxmlformats.org/officeDocument/2006/relationships/slide" Id="rId55"/><Relationship Target="slides/slide48.xml" Type="http://schemas.openxmlformats.org/officeDocument/2006/relationships/slide" Id="rId54"/><Relationship Target="slides/slide47.xml" Type="http://schemas.openxmlformats.org/officeDocument/2006/relationships/slide" Id="rId53"/><Relationship Target="slides/slide46.xml" Type="http://schemas.openxmlformats.org/officeDocument/2006/relationships/slide" Id="rId52"/><Relationship Target="slides/slide45.xml" Type="http://schemas.openxmlformats.org/officeDocument/2006/relationships/slide" Id="rId51"/><Relationship Target="slides/slide44.xml" Type="http://schemas.openxmlformats.org/officeDocument/2006/relationships/slide" Id="rId50"/><Relationship Target="slides/slide63.xml" Type="http://schemas.openxmlformats.org/officeDocument/2006/relationships/slide" Id="rId69"/><Relationship Target="slides/slide23.xml" Type="http://schemas.openxmlformats.org/officeDocument/2006/relationships/slide" Id="rId29"/><Relationship Target="slides/slide20.xml" Type="http://schemas.openxmlformats.org/officeDocument/2006/relationships/slide" Id="rId26"/><Relationship Target="slides/slide19.xml" Type="http://schemas.openxmlformats.org/officeDocument/2006/relationships/slide" Id="rId25"/><Relationship Target="slides/slide22.xml" Type="http://schemas.openxmlformats.org/officeDocument/2006/relationships/slide" Id="rId28"/><Relationship Target="slides/slide21.xml" Type="http://schemas.openxmlformats.org/officeDocument/2006/relationships/slide" Id="rId27"/><Relationship Target="slides/slide15.xml" Type="http://schemas.openxmlformats.org/officeDocument/2006/relationships/slide" Id="rId21"/><Relationship Target="slides/slide16.xml" Type="http://schemas.openxmlformats.org/officeDocument/2006/relationships/slide" Id="rId22"/><Relationship Target="slides/slide54.xml" Type="http://schemas.openxmlformats.org/officeDocument/2006/relationships/slide" Id="rId60"/><Relationship Target="slides/slide17.xml" Type="http://schemas.openxmlformats.org/officeDocument/2006/relationships/slide" Id="rId23"/><Relationship Target="slides/slide18.xml" Type="http://schemas.openxmlformats.org/officeDocument/2006/relationships/slide" Id="rId24"/><Relationship Target="slides/slide14.xml" Type="http://schemas.openxmlformats.org/officeDocument/2006/relationships/slide" Id="rId20"/><Relationship Target="slides/slide60.xml" Type="http://schemas.openxmlformats.org/officeDocument/2006/relationships/slide" Id="rId66"/><Relationship Target="slides/slide59.xml" Type="http://schemas.openxmlformats.org/officeDocument/2006/relationships/slide" Id="rId65"/><Relationship Target="slides/slide62.xml" Type="http://schemas.openxmlformats.org/officeDocument/2006/relationships/slide" Id="rId68"/><Relationship Target="slides/slide61.xml" Type="http://schemas.openxmlformats.org/officeDocument/2006/relationships/slide" Id="rId67"/><Relationship Target="slides/slide56.xml" Type="http://schemas.openxmlformats.org/officeDocument/2006/relationships/slide" Id="rId62"/><Relationship Target="slides/slide55.xml" Type="http://schemas.openxmlformats.org/officeDocument/2006/relationships/slide" Id="rId61"/><Relationship Target="slides/slide58.xml" Type="http://schemas.openxmlformats.org/officeDocument/2006/relationships/slide" Id="rId64"/><Relationship Target="slides/slide57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4" name="Shape 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5" name="Shape 1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3" name="Shape 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1" name="Shape 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4" name="Shape 2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0" name="Shape 2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1" name="Shape 2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8" name="Shape 2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7" name="Shape 2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3" name="Shape 2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0" name="Shape 2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0" name="Shape 2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7" name="Shape 2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2" name="Shape 3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4" name="Shape 3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1" name="Shape 3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3" name="Shape 3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0" name="Shape 3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4" name="Shape 3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0" name="Shape 3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2" name="Shape 3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0" name="Shape 4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7" name="Shape 4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7" name="Shape 4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4" name="Shape 4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4" name="Shape 4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0" name="Shape 4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8" name="Shape 4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6" name="Shape 4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5" name="Shape 4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4" name="Shape 4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 we push for more service to the community, we must remember that service to our chapter because we are still a fraternity and part of being a fraternity is to have strong Brotherhood and help each other out. Additionally, we must promote service to our campus in order to directly help ours peers.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0" name="Shape 4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6" name="Shape 4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2" name="Shape 5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8" name="Shape 5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4" name="Shape 5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0" name="Shape 5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6" name="Shape 5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3" name="Shape 5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0" name="Shape 5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7" name="Shape 5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3" name="Shape 5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1" name="Shape 5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7" name="Shape 5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4" name="Shape 5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0" name="Shape 5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6" name="Shape 5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3" name="Shape 5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9" name="Shape 5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5" name="Shape 6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/>
        </p:nvSpPr>
        <p:spPr>
          <a:xfrm rot="10800000" flipH="1">
            <a:off y="4412699" x="0"/>
            <a:ext cy="7307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 flipH="1">
            <a:off y="3820834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 rot="10800000">
            <a:off y="4411617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y="4421726" x="457200"/>
            <a:ext cy="5052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/>
        </p:nvSpPr>
        <p:spPr>
          <a:xfrm>
            <a:off y="76256" x="6676"/>
            <a:ext cy="505479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/>
          <p:nvPr/>
        </p:nvSpPr>
        <p:spPr>
          <a:xfrm rot="10800000" flipH="1">
            <a:off y="2984999" x="0"/>
            <a:ext cy="21585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y="2393175" x="0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 rot="10800000" flipH="1">
            <a:off y="2983958" x="0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4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3.png" Type="http://schemas.openxmlformats.org/officeDocument/2006/relationships/image" Id="rId4"/><Relationship Target="../media/image00.gif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4.gif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6.jp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5.gif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7.gif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1.jpg" Type="http://schemas.openxmlformats.org/officeDocument/2006/relationships/image" Id="rId4"/><Relationship Target="../media/image08.jp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6.jpg" Type="http://schemas.openxmlformats.org/officeDocument/2006/relationships/image" Id="rId4"/><Relationship Target="../media/image14.jp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2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5.gif" Type="http://schemas.openxmlformats.org/officeDocument/2006/relationships/image" Id="rId4"/><Relationship Target="../media/image59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1.gif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2.png" Type="http://schemas.openxmlformats.org/officeDocument/2006/relationships/image" Id="rId4"/><Relationship Target="../media/image39.png" Type="http://schemas.openxmlformats.org/officeDocument/2006/relationships/image" Id="rId3"/><Relationship Target="../media/image22.gif" Type="http://schemas.openxmlformats.org/officeDocument/2006/relationships/image" Id="rId5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0.jp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8.jpg" Type="http://schemas.openxmlformats.org/officeDocument/2006/relationships/image" Id="rId4"/><Relationship Target="../media/image24.jpg" Type="http://schemas.openxmlformats.org/officeDocument/2006/relationships/image" Id="rId3"/><Relationship Target="../media/image26.jpg" Type="http://schemas.openxmlformats.org/officeDocument/2006/relationships/image" Id="rId6"/><Relationship Target="../media/image25.jpg" Type="http://schemas.openxmlformats.org/officeDocument/2006/relationships/image" Id="rId5"/><Relationship Target="../media/image29.jpg" Type="http://schemas.openxmlformats.org/officeDocument/2006/relationships/image" Id="rId7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7.gif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0.gif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1.gif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3.gif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1.jpg" Type="http://schemas.openxmlformats.org/officeDocument/2006/relationships/image" Id="rId4"/><Relationship Target="../media/image02.jpg" Type="http://schemas.openxmlformats.org/officeDocument/2006/relationships/image" Id="rId3"/><Relationship Target="../media/image13.jpg" Type="http://schemas.openxmlformats.org/officeDocument/2006/relationships/image" Id="rId5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2.pn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8.gif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5.gif" Type="http://schemas.openxmlformats.org/officeDocument/2006/relationships/image" Id="rId4"/><Relationship Target="../media/image33.gif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6.png" Type="http://schemas.openxmlformats.org/officeDocument/2006/relationships/image" Id="rId4"/><Relationship Target="../media/image40.jpg" Type="http://schemas.openxmlformats.org/officeDocument/2006/relationships/image" Id="rId3"/><Relationship Target="../media/image57.png" Type="http://schemas.openxmlformats.org/officeDocument/2006/relationships/image" Id="rId6"/><Relationship Target="../media/image37.png" Type="http://schemas.openxmlformats.org/officeDocument/2006/relationships/image" Id="rId5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6.jpg" Type="http://schemas.openxmlformats.org/officeDocument/2006/relationships/image" Id="rId4"/><Relationship Target="../media/image41.jpg" Type="http://schemas.openxmlformats.org/officeDocument/2006/relationships/image" Id="rId3"/><Relationship Target="../media/image48.jpg" Type="http://schemas.openxmlformats.org/officeDocument/2006/relationships/image" Id="rId6"/><Relationship Target="../media/image44.jpg" Type="http://schemas.openxmlformats.org/officeDocument/2006/relationships/image" Id="rId5"/><Relationship Target="../media/image45.jpg" Type="http://schemas.openxmlformats.org/officeDocument/2006/relationships/image" Id="rId8"/><Relationship Target="../media/image47.jpg" Type="http://schemas.openxmlformats.org/officeDocument/2006/relationships/image" Id="rId7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46.jpg" Type="http://schemas.openxmlformats.org/officeDocument/2006/relationships/image" Id="rId4"/><Relationship Target="../media/image49.jpg" Type="http://schemas.openxmlformats.org/officeDocument/2006/relationships/image" Id="rId3"/><Relationship Target="../media/image55.jpg" Type="http://schemas.openxmlformats.org/officeDocument/2006/relationships/image" Id="rId6"/><Relationship Target="../media/image51.jpg" Type="http://schemas.openxmlformats.org/officeDocument/2006/relationships/image" Id="rId5"/><Relationship Target="../media/image50.jpg" Type="http://schemas.openxmlformats.org/officeDocument/2006/relationships/image" Id="rId7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3.png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8.pn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2.jpg" Type="http://schemas.openxmlformats.org/officeDocument/2006/relationships/image" Id="rId4"/><Relationship Target="../media/image68.jpg" Type="http://schemas.openxmlformats.org/officeDocument/2006/relationships/image" Id="rId3"/><Relationship Target="../media/image74.jpg" Type="http://schemas.openxmlformats.org/officeDocument/2006/relationships/image" Id="rId6"/><Relationship Target="../media/image66.jpg" Type="http://schemas.openxmlformats.org/officeDocument/2006/relationships/image" Id="rId5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54.jp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mailto:anndai918@gmail.com" Type="http://schemas.openxmlformats.org/officeDocument/2006/relationships/hyperlink" TargetMode="External" Id="rId4"/><Relationship Target="mailto:dly418@yahoo.com" Type="http://schemas.openxmlformats.org/officeDocument/2006/relationships/hyperlink" TargetMode="External" Id="rId3"/><Relationship Target="../media/image60.png" Type="http://schemas.openxmlformats.org/officeDocument/2006/relationships/image" Id="rId5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64.jpg" Type="http://schemas.openxmlformats.org/officeDocument/2006/relationships/image" Id="rId3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3.png" Type="http://schemas.openxmlformats.org/officeDocument/2006/relationships/image" Id="rId4"/><Relationship Target="../media/image64.jpg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1.gif" Type="http://schemas.openxmlformats.org/officeDocument/2006/relationships/image" Id="rId4"/><Relationship Target="../media/image64.jpg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6.jpg" Type="http://schemas.openxmlformats.org/officeDocument/2006/relationships/image" Id="rId4"/><Relationship Target="../media/image64.jpg" Type="http://schemas.openxmlformats.org/officeDocument/2006/relationships/image" Id="rId3"/><Relationship Target="../media/image73.png" Type="http://schemas.openxmlformats.org/officeDocument/2006/relationships/image" Id="rId5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7.jpg" Type="http://schemas.openxmlformats.org/officeDocument/2006/relationships/image" Id="rId4"/><Relationship Target="../media/image64.jpg" Type="http://schemas.openxmlformats.org/officeDocument/2006/relationships/image" Id="rId3"/><Relationship Target="../media/image69.gif" Type="http://schemas.openxmlformats.org/officeDocument/2006/relationships/image" Id="rId5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s://docs.google.com/forms/d/1VadIGN4NbwgZXs_bfGj2O_-NJL0CnDGEq5SFJa4Pd5g/viewform" Type="http://schemas.openxmlformats.org/officeDocument/2006/relationships/hyperlink" TargetMode="External" Id="rId3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0.gif" Type="http://schemas.openxmlformats.org/officeDocument/2006/relationships/image" Id="rId3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5.gif" Type="http://schemas.openxmlformats.org/officeDocument/2006/relationships/image" Id="rId3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67.gif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1.gif" Type="http://schemas.openxmlformats.org/officeDocument/2006/relationships/image" Id="rId3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5.jpg" Type="http://schemas.openxmlformats.org/officeDocument/2006/relationships/image" Id="rId3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72.jpg" Type="http://schemas.openxmlformats.org/officeDocument/2006/relationships/image" Id="rId3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78.xml.rels><?xml version="1.0" encoding="UTF-8" standalone="yes"?><Relationships xmlns="http://schemas.openxmlformats.org/package/2006/relationships"><Relationship Target="../notesSlides/notesSlide78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Alpha Phi Omega</a:t>
            </a: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Chi Chapter at UCLA</a:t>
            </a: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Alpha Mu / Kay Krenek Term, Meeting 1</a:t>
            </a: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October 15, 2014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i="0"/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www.apo-x.org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6934" x="3746887"/>
            <a:ext cy="2193131" cx="165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121835" x="7217164"/>
            <a:ext cy="900259" cx="125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15" name="Shape 1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Shape 116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Administrative  VPs</a:t>
            </a:r>
          </a:p>
        </p:txBody>
      </p:sp>
      <p:sp>
        <p:nvSpPr>
          <p:cNvPr id="117" name="Shape 117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Kevin Quizon &amp; Nicola Yip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admin@apo-x.org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21" name="Shape 1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What do we do?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y="1406875" x="179700"/>
            <a:ext cy="34607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457200" marL="45720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sz="3600" lang="en">
                <a:latin typeface="Calibri"/>
                <a:ea typeface="Calibri"/>
                <a:cs typeface="Calibri"/>
                <a:sym typeface="Calibri"/>
              </a:rPr>
              <a:t>Website</a:t>
            </a:r>
          </a:p>
          <a:p>
            <a:pPr rtl="0" lvl="0" indent="-457200" marL="45720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sz="3600" lang="en">
                <a:latin typeface="Calibri"/>
                <a:ea typeface="Calibri"/>
                <a:cs typeface="Calibri"/>
                <a:sym typeface="Calibri"/>
              </a:rPr>
              <a:t>Alumni Relations</a:t>
            </a:r>
          </a:p>
          <a:p>
            <a:pPr rtl="0" lvl="0" indent="-457200" marL="45720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sz="3600" lang="en">
                <a:latin typeface="Calibri"/>
                <a:ea typeface="Calibri"/>
                <a:cs typeface="Calibri"/>
                <a:sym typeface="Calibri"/>
              </a:rPr>
              <a:t>Publicity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03075" x="4010066"/>
            <a:ext cy="3668425" cx="4896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Signing up for events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y="1406875" x="457200"/>
            <a:ext cy="34607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type="arabicParenR"/>
            </a:pPr>
            <a:r>
              <a:rPr sz="2400" lang="en"/>
              <a:t>Login to the website at www.apo-x.org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74175" x="1688775"/>
            <a:ext cy="3071125" cx="534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Signing up for events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y="1406875" x="457200"/>
            <a:ext cy="34607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startAt="2" type="arabicParenR"/>
            </a:pPr>
            <a:r>
              <a:rPr sz="2400" lang="en"/>
              <a:t>Click “Calendar” on Toolbar and browse events!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82575" x="2148275"/>
            <a:ext cy="3175199" cx="40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Signing up for events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y="1406875" x="457200"/>
            <a:ext cy="34607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startAt="3" type="arabicParenR"/>
            </a:pPr>
            <a:r>
              <a:rPr sz="2400" lang="en"/>
              <a:t>Click on an event and sign up for the appropriate shift!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82800" x="951400"/>
            <a:ext cy="3100450" cx="67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Signing up for events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y="1406875" x="457200"/>
            <a:ext cy="34607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97950" x="592025"/>
            <a:ext cy="3878650" cx="43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y="1406875" x="5084050"/>
            <a:ext cy="2854499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AutoNum startAt="4" type="arabicParenR"/>
            </a:pPr>
            <a:r>
              <a:rPr sz="2400" lang="en"/>
              <a:t>If any, follow special instructions in the description to sign up for the event!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57" name="Shape 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Alumni Mentorship Program 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y="1406875" x="457200"/>
            <a:ext cy="34607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							 For all you aspiring superheroes…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					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14650" x="1172725"/>
            <a:ext cy="3845250" cx="25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y="2388400" x="4429950"/>
            <a:ext cy="1724400" cx="3359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/>
              <a:t>Stay tuned for more details!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65" name="Shape 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Join our committees!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y="1278000" x="328350"/>
            <a:ext cy="3460799" cx="4626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/>
              <a:t>Alumni Liaison (2 positions) 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sz="2400" lang="en"/>
              <a:t>Send out polls and compile availabilities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/>
              <a:t>Publicity (1 position) 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sz="2400" lang="en"/>
              <a:t>Manage and update social media outlets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/>
              <a:t>Newsletter (5 positions)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sz="2400" lang="en"/>
              <a:t>1 creative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sz="2400" lang="en"/>
              <a:t>1 editor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○"/>
            </a:pPr>
            <a:r>
              <a:rPr sz="2400" lang="en"/>
              <a:t>3 columnists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					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30825" x="3607900"/>
            <a:ext cy="3543300" cx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72" name="Shape 1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Membership VP</a:t>
            </a:r>
          </a:p>
        </p:txBody>
      </p:sp>
      <p:sp>
        <p:nvSpPr>
          <p:cNvPr id="174" name="Shape 174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Jeremy Gozzip &amp; Andrew Suh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membership@apo-x.org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78" name="Shape 1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8587" x="324812"/>
            <a:ext cy="4886325" cx="83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Agenda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1. Officer Updates and Announcements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2. National Convention Voting Delegates Election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3. Last Announcements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83" name="Shape 1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6350" x="1024550"/>
            <a:ext cy="4670799" cx="709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Changed Requirements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1200150" x="457200"/>
            <a:ext cy="3725699" cx="4118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600" lang="en">
                <a:latin typeface="Ubuntu"/>
                <a:ea typeface="Ubuntu"/>
                <a:cs typeface="Ubuntu"/>
                <a:sym typeface="Ubuntu"/>
              </a:rPr>
              <a:t>9 out of 12 meetings </a:t>
            </a:r>
          </a:p>
          <a:p>
            <a:pPr rtl="0">
              <a:spcBef>
                <a:spcPts val="0"/>
              </a:spcBef>
              <a:buNone/>
            </a:pPr>
            <a:r>
              <a:rPr sz="2600" lang="en">
                <a:latin typeface="Ubuntu"/>
                <a:ea typeface="Ubuntu"/>
                <a:cs typeface="Ubuntu"/>
                <a:sym typeface="Ubuntu"/>
              </a:rPr>
              <a:t>1 out of 2 election meetings</a:t>
            </a:r>
          </a:p>
          <a:p>
            <a:pPr rtl="0">
              <a:spcBef>
                <a:spcPts val="0"/>
              </a:spcBef>
              <a:buNone/>
            </a:pPr>
            <a:r>
              <a:rPr sz="2600" lang="en">
                <a:latin typeface="Ubuntu"/>
                <a:ea typeface="Ubuntu"/>
                <a:cs typeface="Ubuntu"/>
                <a:sym typeface="Ubuntu"/>
              </a:rPr>
              <a:t>2 Events to be chaired</a:t>
            </a:r>
          </a:p>
          <a:p>
            <a:pPr rtl="0">
              <a:spcBef>
                <a:spcPts val="0"/>
              </a:spcBef>
              <a:buNone/>
            </a:pPr>
            <a:r>
              <a:rPr sz="2600" lang="en">
                <a:latin typeface="Ubuntu"/>
                <a:ea typeface="Ubuntu"/>
                <a:cs typeface="Ubuntu"/>
                <a:sym typeface="Ubuntu"/>
              </a:rPr>
              <a:t>1 leadership workshop/Excomm meeting</a:t>
            </a:r>
          </a:p>
          <a:p>
            <a:pPr rtl="0" lvl="0">
              <a:spcBef>
                <a:spcPts val="0"/>
              </a:spcBef>
              <a:buNone/>
            </a:pPr>
            <a:r>
              <a:rPr sz="2600" lang="en">
                <a:latin typeface="Ubuntu"/>
                <a:ea typeface="Ubuntu"/>
                <a:cs typeface="Ubuntu"/>
                <a:sym typeface="Ubuntu"/>
              </a:rPr>
              <a:t>$20 Fundraising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59300" x="4694525"/>
            <a:ext cy="1715449" cx="428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y="3207700" x="4694525"/>
            <a:ext cy="1679699" cx="3983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sz="2400" lang="en"/>
              <a:t>*REMEMBER TO START THINKING ABOUT COMMITTEES IF YOU HAVEN’T ALREADY! :) 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96" name="Shape 1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Active Bonding Day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y="1200150" x="457200"/>
            <a:ext cy="3725699" cx="4118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600" lang="en">
                <a:latin typeface="Ubuntu"/>
                <a:ea typeface="Ubuntu"/>
                <a:cs typeface="Ubuntu"/>
                <a:sym typeface="Ubuntu"/>
              </a:rPr>
              <a:t>THIS SATURDAY</a:t>
            </a:r>
          </a:p>
          <a:p>
            <a:pPr rtl="0">
              <a:spcBef>
                <a:spcPts val="0"/>
              </a:spcBef>
              <a:buNone/>
            </a:pPr>
            <a:r>
              <a:rPr sz="2600" lang="en">
                <a:latin typeface="Ubuntu"/>
                <a:ea typeface="Ubuntu"/>
                <a:cs typeface="Ubuntu"/>
                <a:sym typeface="Ubuntu"/>
              </a:rPr>
              <a:t>3-6pm at Veteran Park</a:t>
            </a:r>
          </a:p>
          <a:p>
            <a:pPr rtl="0">
              <a:spcBef>
                <a:spcPts val="0"/>
              </a:spcBef>
              <a:buNone/>
            </a:pPr>
            <a:r>
              <a:rPr sz="2600" lang="en">
                <a:latin typeface="Ubuntu"/>
                <a:ea typeface="Ubuntu"/>
                <a:cs typeface="Ubuntu"/>
                <a:sym typeface="Ubuntu"/>
              </a:rPr>
              <a:t>*We are looking for at least 40 people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rtl="0" lvl="0">
              <a:spcBef>
                <a:spcPts val="0"/>
              </a:spcBef>
              <a:buNone/>
            </a:pPr>
            <a:r>
              <a:rPr sz="2600" lang="en">
                <a:latin typeface="Ubuntu"/>
                <a:ea typeface="Ubuntu"/>
                <a:cs typeface="Ubuntu"/>
                <a:sym typeface="Ubuntu"/>
              </a:rPr>
              <a:t>UNLIMITED TACOS + BROTHERHOOD! 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y="3887600" x="4703100"/>
            <a:ext cy="1679699" cx="3983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NOTE: Bring $8 for food plz. But I mean TACOS!!!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54249" x="4695613"/>
            <a:ext cy="2457450" cx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AM Family Heads!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y="1200150" x="193225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3600" lang="en">
                <a:latin typeface="Fugaz One"/>
                <a:ea typeface="Fugaz One"/>
                <a:cs typeface="Fugaz One"/>
                <a:sym typeface="Fugaz One"/>
              </a:rPr>
              <a:t>ALPHAS</a:t>
            </a:r>
            <a:r>
              <a:rPr sz="3600" lang="en"/>
              <a:t>- Claudia Wijaya + David Yuan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53212" x="642095"/>
            <a:ext cy="3109774" cx="23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931837" x="3687300"/>
            <a:ext cy="3152500" cx="473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212" name="Shape 2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AM Family Heads!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y="1063375" x="185204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3600" lang="en">
                <a:latin typeface="Fugaz One"/>
                <a:ea typeface="Fugaz One"/>
                <a:cs typeface="Fugaz One"/>
                <a:sym typeface="Fugaz One"/>
              </a:rPr>
              <a:t>PHIS</a:t>
            </a:r>
          </a:p>
          <a:p>
            <a:pPr rtl="0">
              <a:spcBef>
                <a:spcPts val="0"/>
              </a:spcBef>
              <a:buNone/>
            </a:pPr>
            <a:r>
              <a:rPr sz="3600" lang="en"/>
              <a:t>Jonathan Pang +</a:t>
            </a:r>
          </a:p>
          <a:p>
            <a:pPr rtl="0" lvl="0">
              <a:spcBef>
                <a:spcPts val="0"/>
              </a:spcBef>
              <a:buNone/>
            </a:pPr>
            <a:r>
              <a:rPr sz="3600" lang="en"/>
              <a:t>Sharon Yu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33824" x="6176874"/>
            <a:ext cy="3773675" cx="283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515075" x="2758100"/>
            <a:ext cy="2492425" cx="374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AM Family Heads!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3600" lang="en">
                <a:latin typeface="Fugaz One"/>
                <a:ea typeface="Fugaz One"/>
                <a:cs typeface="Fugaz One"/>
                <a:sym typeface="Fugaz One"/>
              </a:rPr>
              <a:t>OMEGAS</a:t>
            </a:r>
          </a:p>
          <a:p>
            <a:pPr rtl="0">
              <a:spcBef>
                <a:spcPts val="0"/>
              </a:spcBef>
              <a:buNone/>
            </a:pPr>
            <a:r>
              <a:rPr sz="3600" lang="en"/>
              <a:t>Mark Zhang +</a:t>
            </a:r>
          </a:p>
          <a:p>
            <a:pPr rtl="0" lvl="0">
              <a:spcBef>
                <a:spcPts val="0"/>
              </a:spcBef>
              <a:buNone/>
            </a:pPr>
            <a:r>
              <a:rPr sz="3600" lang="en"/>
              <a:t>Hoang Duc Luu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50" x="5535900"/>
            <a:ext cy="3834975" cx="338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227" name="Shape 2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GAME - “LYRICS”	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3600" lang="en"/>
              <a:t>1)Turn system A-&gt;P-&gt;O-&gt;Pledges</a:t>
            </a:r>
          </a:p>
          <a:p>
            <a:pPr rtl="0">
              <a:spcBef>
                <a:spcPts val="0"/>
              </a:spcBef>
              <a:buNone/>
            </a:pPr>
            <a:r>
              <a:rPr sz="3600" lang="en"/>
              <a:t>2)Cue song-&gt;Stop-&gt;Family finishes lyrics</a:t>
            </a:r>
          </a:p>
          <a:p>
            <a:pPr rtl="0">
              <a:spcBef>
                <a:spcPts val="0"/>
              </a:spcBef>
              <a:buNone/>
            </a:pPr>
            <a:r>
              <a:rPr sz="3600" lang="en"/>
              <a:t>3)Fam unable to answer in 10sec,</a:t>
            </a:r>
          </a:p>
          <a:p>
            <a:pPr rtl="0">
              <a:spcBef>
                <a:spcPts val="0"/>
              </a:spcBef>
              <a:buNone/>
            </a:pPr>
            <a:r>
              <a:rPr sz="3600" lang="en"/>
              <a:t>UP FOR GRABS!</a:t>
            </a:r>
          </a:p>
          <a:p>
            <a:pPr rtl="0">
              <a:spcBef>
                <a:spcPts val="0"/>
              </a:spcBef>
              <a:buNone/>
            </a:pPr>
            <a:r>
              <a:rPr sz="3600" lang="en"/>
              <a:t>Family with most points win! (12songs)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Service VP</a:t>
            </a:r>
          </a:p>
        </p:txBody>
      </p:sp>
      <p:sp>
        <p:nvSpPr>
          <p:cNvPr id="235" name="Shape 235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Rui Guo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apoxservice@gmail.com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39" name="Shape 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What do I do? 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y="1212575" x="2957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/>
              <a:t>SERVICE</a:t>
            </a:r>
            <a:r>
              <a:rPr lang="en"/>
              <a:t>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40900" x="2679800"/>
            <a:ext cy="3062125" cx="40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Join my committees! 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1212575" x="2957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Tracking Committee (2)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Events Committee (1)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President’s Award (1)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Circle K Committee (2) 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66924" x="5194750"/>
            <a:ext cy="2185250" cx="375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372275" x="209250"/>
            <a:ext cy="1566000" cx="4605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" name="Shape 71"/>
          <p:cNvSpPr txBox="1"/>
          <p:nvPr>
            <p:ph type="ctrTitle"/>
          </p:nvPr>
        </p:nvSpPr>
        <p:spPr>
          <a:xfrm>
            <a:off y="15182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President</a:t>
            </a:r>
          </a:p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Raymond Mai</a:t>
            </a:r>
          </a:p>
          <a:p>
            <a:pPr rtl="0" lv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president@apo-x.org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Executive Committee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excomm@apo-x.org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Milestone Achievements! 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y="1212575" x="2957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Anyone who completes 15 hours by CM3 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Prize: Leather engraved bracelet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First three to complete 50 hours 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Prize: Service tank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Anyone who finishes 100 hours 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Prize: President’s Volunteer Service Award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5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98275" x="690175"/>
            <a:ext cy="1426350" cx="419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Upcoming events!  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y="1212575" x="2957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Light the Night Walk 10/18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Santa Monica RunFest 10/19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The Color Run 10/25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Electric Run 11/08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15475" x="5746450"/>
            <a:ext cy="1753100" cx="26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120675" x="5746450"/>
            <a:ext cy="2022825" cx="26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146237" x="623925"/>
            <a:ext cy="1971675" cx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A79A8"/>
        </a:solidFill>
      </p:bgPr>
    </p:bg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1" name="Shape 271"/>
          <p:cNvSpPr txBox="1"/>
          <p:nvPr>
            <p:ph type="ctrTitle"/>
          </p:nvPr>
        </p:nvSpPr>
        <p:spPr>
          <a:xfrm>
            <a:off y="1694036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Pledge Parents</a:t>
            </a:r>
          </a:p>
        </p:txBody>
      </p:sp>
      <p:sp>
        <p:nvSpPr>
          <p:cNvPr id="272" name="Shape 272"/>
          <p:cNvSpPr txBox="1"/>
          <p:nvPr>
            <p:ph idx="1" type="subTitle"/>
          </p:nvPr>
        </p:nvSpPr>
        <p:spPr>
          <a:xfrm>
            <a:off y="3051975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Brian Lee &amp; Emily Neai-Proeung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apoxpparents@gmail.com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A79A8"/>
        </a:solidFill>
      </p:bgPr>
    </p:bg>
    <p:spTree>
      <p:nvGrpSpPr>
        <p:cNvPr id="276" name="Shape 2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800" lang="en">
                <a:latin typeface="Lobster"/>
                <a:ea typeface="Lobster"/>
                <a:cs typeface="Lobster"/>
                <a:sym typeface="Lobster"/>
              </a:rPr>
              <a:t>Welcome Alpha Mu//Kay H. Krenek Term!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t="21881" b="0" r="0" l="0"/>
          <a:stretch/>
        </p:blipFill>
        <p:spPr>
          <a:xfrm>
            <a:off y="1125500" x="0"/>
            <a:ext cy="4017999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A79A8"/>
        </a:solidFill>
      </p:bgPr>
    </p:bg>
    <p:spTree>
      <p:nvGrpSpPr>
        <p:cNvPr id="283" name="Shape 2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Introducing our new PAC!</a:t>
            </a: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t="0" b="0" r="0" l="28901"/>
          <a:stretch/>
        </p:blipFill>
        <p:spPr>
          <a:xfrm>
            <a:off y="1177625" x="3497025"/>
            <a:ext cy="2032175" cx="256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4">
            <a:alphaModFix/>
          </a:blip>
          <a:srcRect t="0" b="0" r="0" l="60673"/>
          <a:stretch/>
        </p:blipFill>
        <p:spPr>
          <a:xfrm>
            <a:off y="1177625" x="0"/>
            <a:ext cy="3826675" cx="15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5">
            <a:alphaModFix/>
          </a:blip>
          <a:srcRect t="16177" b="0" r="9371" l="21361"/>
          <a:stretch/>
        </p:blipFill>
        <p:spPr>
          <a:xfrm>
            <a:off y="1935850" x="1504900"/>
            <a:ext cy="3207650" cx="199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6">
            <a:alphaModFix/>
          </a:blip>
          <a:srcRect t="0" b="0" r="19041" l="11668"/>
          <a:stretch/>
        </p:blipFill>
        <p:spPr>
          <a:xfrm>
            <a:off y="1530675" x="7480275"/>
            <a:ext cy="3612825" cx="16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7">
            <a:alphaModFix/>
          </a:blip>
          <a:srcRect t="31071" b="27572" r="32263" l="22293"/>
          <a:stretch/>
        </p:blipFill>
        <p:spPr>
          <a:xfrm>
            <a:off y="3209800" x="4288125"/>
            <a:ext cy="1933700" cx="319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A79A8"/>
        </a:solidFill>
      </p:bgPr>
    </p:bg>
    <p:spTree>
      <p:nvGrpSpPr>
        <p:cNvPr id="293" name="Shape 2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What we do: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y="1177625" x="457200"/>
            <a:ext cy="3725699" cx="842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/>
              <a:t>Our goal: </a:t>
            </a:r>
          </a:p>
          <a:p>
            <a:pPr rtl="0">
              <a:spcBef>
                <a:spcPts val="0"/>
              </a:spcBef>
              <a:buNone/>
            </a:pPr>
            <a:r>
              <a:rPr lang="en" i="1"/>
              <a:t>To develop Leaders through Brotherhood.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Create meaningful opportunities to bond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Help develop leadership skills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Educate about Chi Chapter History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Be our derpy selves &amp; support you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970349" x="6246475"/>
            <a:ext cy="2173150" cx="28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A79A8"/>
        </a:solidFill>
      </p:bgPr>
    </p:bg>
    <p:spTree>
      <p:nvGrpSpPr>
        <p:cNvPr id="300" name="Shape 3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800" lang="en">
                <a:latin typeface="Lobster"/>
                <a:ea typeface="Lobster"/>
                <a:cs typeface="Lobster"/>
                <a:sym typeface="Lobster"/>
              </a:rPr>
              <a:t>What to look out for this week!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Pledge Bonding day: 10/18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Class Unity, Mascot, Class Name, and Auto Bios due CM2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8 Active Interviews due CM2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PIF groups begin!</a:t>
            </a:r>
          </a:p>
          <a:p>
            <a:pPr rtl="0" lvl="0" indent="-41910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PlexComm nominations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31374" x="6061200"/>
            <a:ext cy="2312125" cx="30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A79A8"/>
        </a:solidFill>
      </p:bgPr>
    </p:bg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600" lang="en">
                <a:latin typeface="Lobster"/>
                <a:ea typeface="Lobster"/>
                <a:cs typeface="Lobster"/>
                <a:sym typeface="Lobster"/>
              </a:rPr>
              <a:t>Please come out to Kerckhoff Patio!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y="1200150" x="457200"/>
            <a:ext cy="3725699" cx="5125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Please come out to the </a:t>
            </a:r>
            <a:r>
              <a:rPr b="1" lang="en"/>
              <a:t>wondrous</a:t>
            </a:r>
            <a:r>
              <a:rPr lang="en"/>
              <a:t> area which is </a:t>
            </a:r>
            <a:r>
              <a:rPr lang="en" i="1"/>
              <a:t>Kerckhoff Patio</a:t>
            </a:r>
            <a:r>
              <a:rPr lang="en"/>
              <a:t> to meet the Alpha Mu Pledges :)!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>
              <a:spcBef>
                <a:spcPts val="0"/>
              </a:spcBef>
              <a:buNone/>
            </a:pPr>
            <a:r>
              <a:rPr lang="en"/>
              <a:t>Try to wear your Letters as well!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554875" x="5692550"/>
            <a:ext cy="2588624" cx="345144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y="1868300" x="5582400"/>
            <a:ext cy="619200" cx="3894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it’s oki Batman~ </a:t>
            </a:r>
          </a:p>
          <a:p>
            <a:pPr>
              <a:spcBef>
                <a:spcPts val="0"/>
              </a:spcBef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walking is good 4 ur health :3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Righteous"/>
                <a:ea typeface="Righteous"/>
                <a:cs typeface="Righteous"/>
                <a:sym typeface="Righteous"/>
              </a:rPr>
              <a:t>Finance VP</a:t>
            </a:r>
          </a:p>
        </p:txBody>
      </p:sp>
      <p:sp>
        <p:nvSpPr>
          <p:cNvPr id="317" name="Shape 317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Jonathan Liu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finance@apo-x.org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21" name="Shape 3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WELCOME PLEJES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37850" x="1449362"/>
            <a:ext cy="3252850" cx="650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Welcome to Alpha Mu Term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 indent="-3556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000" lang="en"/>
              <a:t>Don’t ever hesitate to speak your mind, provide critiques, or offer suggestions because your Executive Committee (Excomm) is excited to be here so that </a:t>
            </a:r>
            <a:r>
              <a:rPr u="sng" b="1" sz="2000" lang="en"/>
              <a:t>we can serve YOU</a:t>
            </a:r>
            <a:r>
              <a:rPr sz="2000" lang="en"/>
              <a:t>.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29225" x="2621488"/>
            <a:ext cy="2596624" cx="390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805161" x="240225"/>
            <a:ext cy="1644749" cx="220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805150" x="6742953"/>
            <a:ext cy="1593823" cx="194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27" name="Shape 3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Thanks Tin!</a:t>
            </a: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8000"/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368000" x="276958"/>
            <a:ext cy="3131100" cx="849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34" name="Shape 3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Thank you Tin!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y="1200150" x="457200"/>
            <a:ext cy="3725699" cx="7744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Student Organization Operational Fund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Still working tirelessly in the background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Fantastic co &amp; all round person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40" name="Shape 3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Dues!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y="1200150" x="457200"/>
            <a:ext cy="3725699" cx="7744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Use the following formula to figure out how much you have to pay!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algn="ctr" rtl="0" lvl="0">
              <a:spcBef>
                <a:spcPts val="0"/>
              </a:spcBef>
              <a:buNone/>
            </a:pPr>
            <a:r>
              <a:rPr b="1" sz="2000" lang="en"/>
              <a:t>D = $75 - $2.5 (# of good standing terms completed)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algn="ctr" rtl="0" lvl="0">
              <a:spcBef>
                <a:spcPts val="0"/>
              </a:spcBef>
              <a:buNone/>
            </a:pPr>
            <a:r>
              <a:rPr sz="2000" lang="en"/>
              <a:t>e.g. Alpha Lambda class:</a:t>
            </a:r>
          </a:p>
          <a:p>
            <a:pPr algn="ctr" rtl="0" lvl="0">
              <a:spcBef>
                <a:spcPts val="0"/>
              </a:spcBef>
              <a:buNone/>
            </a:pPr>
            <a:r>
              <a:rPr sz="2000" lang="en"/>
              <a:t>D = $75 - $2.5 (0)</a:t>
            </a:r>
          </a:p>
          <a:p>
            <a:pPr algn="ctr" rtl="0" lvl="0">
              <a:spcBef>
                <a:spcPts val="0"/>
              </a:spcBef>
              <a:buNone/>
            </a:pPr>
            <a:r>
              <a:rPr sz="2000" lang="en"/>
              <a:t>D = $75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Dues!	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y="1200150" x="457200"/>
            <a:ext cy="3725699" cx="3948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Pay dues at CM3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Cash or cheques payable to “Alpha Phi Omega - Chi Chapter”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Please follow the policies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24725" x="4130975"/>
            <a:ext cy="2676525" cx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Fundraising Committee</a:t>
            </a:r>
          </a:p>
        </p:txBody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y="1200150" x="631425"/>
            <a:ext cy="3725699" cx="8055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If you’re interested in furthering the fundraising mission of APO then this is the right committee for you!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517100" x="5037300"/>
            <a:ext cy="2328950" cx="38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794624" x="733450"/>
            <a:ext cy="2131224" cx="37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Venmo!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Would you, the Chapter, be okay with me merging the APO debit card &amp; bank account onto my personal Venmo account?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 (i.e. you guys will all be sending payments to “Jonathan Liu” on Venmo)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67" name="Shape 3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8" name="Shape 368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Monoton"/>
                <a:ea typeface="Monoton"/>
                <a:cs typeface="Monoton"/>
                <a:sym typeface="Monoton"/>
              </a:rPr>
              <a:t>Fellowship VPs</a:t>
            </a:r>
          </a:p>
        </p:txBody>
      </p:sp>
      <p:sp>
        <p:nvSpPr>
          <p:cNvPr id="369" name="Shape 369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Ann Dai &amp; Danny Ly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y="1247962" x="457200"/>
            <a:ext cy="3725699" cx="3633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AutoNum type="arabicPeriod"/>
            </a:pPr>
            <a:r>
              <a:rPr sz="2400" lang="en">
                <a:latin typeface="Comic Sans MS"/>
                <a:ea typeface="Comic Sans MS"/>
                <a:cs typeface="Comic Sans MS"/>
                <a:sym typeface="Comic Sans MS"/>
              </a:rPr>
              <a:t>Sign up for events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latin typeface="Comic Sans MS"/>
                <a:ea typeface="Comic Sans MS"/>
                <a:cs typeface="Comic Sans MS"/>
                <a:sym typeface="Comic Sans MS"/>
              </a:rPr>
              <a:t>(Meet the pledges!!!!!!!)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AutoNum type="arabicPeriod"/>
            </a:pPr>
            <a:r>
              <a:rPr sz="2400" lang="en">
                <a:latin typeface="Comic Sans MS"/>
                <a:ea typeface="Comic Sans MS"/>
                <a:cs typeface="Comic Sans MS"/>
                <a:sym typeface="Comic Sans MS"/>
              </a:rPr>
              <a:t>Bunch of fellowships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latin typeface="Comic Sans MS"/>
                <a:ea typeface="Comic Sans MS"/>
                <a:cs typeface="Comic Sans MS"/>
                <a:sym typeface="Comic Sans MS"/>
              </a:rPr>
              <a:t>	are up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AutoNum type="arabicPeriod"/>
            </a:pPr>
            <a:r>
              <a:rPr sz="2400" lang="en">
                <a:latin typeface="Comic Sans MS"/>
                <a:ea typeface="Comic Sans MS"/>
                <a:cs typeface="Comic Sans MS"/>
                <a:sym typeface="Comic Sans MS"/>
              </a:rPr>
              <a:t>2-3 fellowship events per week 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AutoNum type="arabicPeriod"/>
            </a:pPr>
            <a:r>
              <a:rPr sz="2400" lang="en">
                <a:latin typeface="Comic Sans MS"/>
                <a:ea typeface="Comic Sans MS"/>
                <a:cs typeface="Comic Sans MS"/>
                <a:sym typeface="Comic Sans MS"/>
              </a:rPr>
              <a:t>October &gt;&gt; FOOD!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AutoNum type="arabicPeriod"/>
            </a:pPr>
            <a:r>
              <a:rPr sz="2400" lang="en">
                <a:latin typeface="Comic Sans MS"/>
                <a:ea typeface="Comic Sans MS"/>
                <a:cs typeface="Comic Sans MS"/>
                <a:sym typeface="Comic Sans MS"/>
              </a:rPr>
              <a:t>November&gt;&gt; Outdoor events!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5" name="Shape 37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solidFill>
                  <a:srgbClr val="FFFF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It’s AM term woo hoo!! 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863625" x="4091100"/>
            <a:ext cy="2184099" cx="28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376925" x="7232100"/>
            <a:ext cy="2997699" cx="195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198425" x="3906375"/>
            <a:ext cy="1868224" cx="12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376925" x="5217125"/>
            <a:ext cy="1511224" cx="20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83" name="Shape 3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y="1200150" x="457200"/>
            <a:ext cy="3725699" cx="7808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Special Event:</a:t>
            </a:r>
          </a:p>
        </p:txBody>
      </p:sp>
      <p:sp>
        <p:nvSpPr>
          <p:cNvPr id="385" name="Shape 38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solidFill>
                  <a:srgbClr val="FFFF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Fabulous Fellowship Committee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94387" x="2881662"/>
            <a:ext cy="1834024" cx="183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458800" x="5228699"/>
            <a:ext cy="1706249" cx="303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775475" x="236574"/>
            <a:ext cy="1552924" cx="23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2968275" x="6886999"/>
            <a:ext cy="2177925" cx="163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3140225" x="1659750"/>
            <a:ext cy="1834024" cx="183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y="2968275" x="4583000"/>
            <a:ext cy="2177924" cx="145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395" name="Shape 3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y="1210350" x="457200"/>
            <a:ext cy="3725699" cx="832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Fun Foursies:     Chivergent:            IM Team:                Tracking: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                               </a:t>
            </a:r>
          </a:p>
        </p:txBody>
      </p:sp>
      <p:sp>
        <p:nvSpPr>
          <p:cNvPr id="397" name="Shape 39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solidFill>
                  <a:srgbClr val="FFFF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Fabulous Fellowship Committee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78549" x="107622"/>
            <a:ext cy="1386399" cx="19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264950" x="570099"/>
            <a:ext cy="1766625" cx="130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091037" x="2116787"/>
            <a:ext cy="2596060" cx="237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1878550" x="4733349"/>
            <a:ext cy="3021023" cx="16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1881374" x="6752421"/>
            <a:ext cy="3015376" cx="16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Points of Focus This Term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y="1155850" x="457200"/>
            <a:ext cy="37701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556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000" lang="en"/>
              <a:t>UNITY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Promote our values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Instill a culture of true camaraderie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Promote a safe space culture</a:t>
            </a:r>
          </a:p>
          <a:p>
            <a:pPr rtl="0" lvl="0" indent="-3556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000" lang="en"/>
              <a:t>GROWTH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Expand and grow our service and leadership programs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Develop efficiency and potential in chapter operations</a:t>
            </a:r>
          </a:p>
          <a:p>
            <a:pPr rtl="0" lvl="0" indent="-3556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000" lang="en"/>
              <a:t>PURPOSE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Provide opportunities for all to feel included, respected, and responsible for the success of this chapter and our community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06" name="Shape 4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y="1200150" x="621400"/>
            <a:ext cy="3725699" cx="832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Fun Foursies: Complete 2 times = 1 credit 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Chivergent: Complete 1 &amp; 2 = 1 credit 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</a:rPr>
              <a:t>                            Complete 2 &amp; 3 = 1 credit 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</a:rPr>
              <a:t>                            Complete 3 &amp; 4 = 1 credit 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</a:rPr>
              <a:t>    If you finish 1&amp;3, 1&amp;4 or 2&amp;4 = </a:t>
            </a:r>
            <a:r>
              <a:rPr b="1" sz="2400" lang="en">
                <a:solidFill>
                  <a:srgbClr val="FF0000"/>
                </a:solidFill>
              </a:rPr>
              <a:t>NO CREDIT!!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IM team: Go to 2 games = 1 credit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08" name="Shape 408"/>
          <p:cNvSpPr txBox="1"/>
          <p:nvPr>
            <p:ph type="title"/>
          </p:nvPr>
        </p:nvSpPr>
        <p:spPr>
          <a:xfrm>
            <a:off y="141874" x="141750"/>
            <a:ext cy="942000" cx="8545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solidFill>
                  <a:srgbClr val="FFFF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how do we give fellowship credits ?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377625" x="6305801"/>
            <a:ext cy="1670325" cx="206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13" name="Shape 4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y="1169525" x="-112250"/>
            <a:ext cy="3725699" cx="832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 missions - we will announce them in order 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mission: 8 groups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Second: combine to 4 groups 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Third mission: combine to 2 groups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Last mission: Combine to 1 big group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Sign up on the calendar 10/21/14 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mission will be given CM2 and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due CM3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latin typeface="Comic Sans MS"/>
                <a:ea typeface="Comic Sans MS"/>
                <a:cs typeface="Comic Sans MS"/>
                <a:sym typeface="Comic Sans MS"/>
              </a:rPr>
              <a:t>                               </a:t>
            </a:r>
          </a:p>
        </p:txBody>
      </p:sp>
      <p:sp>
        <p:nvSpPr>
          <p:cNvPr id="415" name="Shape 41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solidFill>
                  <a:srgbClr val="FFFF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New program: Chivergent!!!!!!!!!!!</a:t>
            </a:r>
          </a:p>
        </p:txBody>
      </p:sp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02973" x="5775075"/>
            <a:ext cy="3100399" cx="33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20" name="Shape 4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1" name="Shape 421"/>
          <p:cNvSpPr txBox="1"/>
          <p:nvPr>
            <p:ph idx="1" type="body"/>
          </p:nvPr>
        </p:nvSpPr>
        <p:spPr>
          <a:xfrm>
            <a:off y="965425" x="457200"/>
            <a:ext cy="3725699" cx="832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sz="2400" lang="en">
                <a:solidFill>
                  <a:srgbClr val="000000"/>
                </a:solidFill>
              </a:rPr>
              <a:t>Cheaper for LGN &amp; fancy for BANQUET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sz="2400" lang="en">
                <a:solidFill>
                  <a:srgbClr val="000000"/>
                </a:solidFill>
              </a:rPr>
              <a:t>First restaurant: 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</a:rPr>
              <a:t>       </a:t>
            </a:r>
            <a:r>
              <a:rPr sz="1800" lang="en">
                <a:solidFill>
                  <a:srgbClr val="000000"/>
                </a:solidFill>
              </a:rPr>
              <a:t>$25/person, Chinese food </a:t>
            </a:r>
          </a:p>
          <a:p>
            <a:pPr rtl="0">
              <a:spcBef>
                <a:spcPts val="0"/>
              </a:spcBef>
              <a:buNone/>
            </a:pPr>
            <a:r>
              <a:rPr sz="1800" lang="en">
                <a:solidFill>
                  <a:srgbClr val="000000"/>
                </a:solidFill>
              </a:rPr>
              <a:t>         20 miles away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Second restaurant: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00"/>
                </a:solidFill>
              </a:rPr>
              <a:t>       </a:t>
            </a:r>
            <a:r>
              <a:rPr sz="1800" lang="en">
                <a:solidFill>
                  <a:srgbClr val="000000"/>
                </a:solidFill>
              </a:rPr>
              <a:t>$22/person, Chinese food </a:t>
            </a:r>
          </a:p>
          <a:p>
            <a:pPr rtl="0">
              <a:spcBef>
                <a:spcPts val="0"/>
              </a:spcBef>
              <a:buNone/>
            </a:pPr>
            <a:r>
              <a:rPr sz="1800" lang="en">
                <a:solidFill>
                  <a:srgbClr val="000000"/>
                </a:solidFill>
              </a:rPr>
              <a:t>         20 miles away </a:t>
            </a:r>
          </a:p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Char char="●"/>
            </a:pPr>
            <a:r>
              <a:rPr sz="2400" lang="en">
                <a:solidFill>
                  <a:srgbClr val="000000"/>
                </a:solidFill>
              </a:rPr>
              <a:t>Third restaurant </a:t>
            </a:r>
          </a:p>
          <a:p>
            <a:pPr rtl="0">
              <a:spcBef>
                <a:spcPts val="0"/>
              </a:spcBef>
              <a:buNone/>
            </a:pPr>
            <a:r>
              <a:rPr sz="1800" lang="en">
                <a:solidFill>
                  <a:srgbClr val="000000"/>
                </a:solidFill>
              </a:rPr>
              <a:t>         $28-32/person, American food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>
                <a:solidFill>
                  <a:srgbClr val="000000"/>
                </a:solidFill>
              </a:rPr>
              <a:t>         22 miles away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                           </a:t>
            </a:r>
          </a:p>
        </p:txBody>
      </p:sp>
      <p:sp>
        <p:nvSpPr>
          <p:cNvPr id="422" name="Shape 42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solidFill>
                  <a:srgbClr val="FFFF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Looking Good Night &lt;3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62437" x="4496300"/>
            <a:ext cy="1541649" cx="20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08674" x="6740000"/>
            <a:ext cy="2249174" cx="16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357784" x="4400105"/>
            <a:ext cy="1685924" cx="2247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3603144" x="6740000"/>
            <a:ext cy="1345742" cx="179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30" name="Shape 4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y="1547125" x="407700"/>
            <a:ext cy="3725699" cx="832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06400" marL="457200">
              <a:spcBef>
                <a:spcPts val="0"/>
              </a:spcBef>
              <a:buClr>
                <a:srgbClr val="000000"/>
              </a:buClr>
              <a:buSzPct val="100000"/>
              <a:buFont typeface="Righteous"/>
              <a:buAutoNum type="arabicPeriod"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Give us some creative ideas =) </a:t>
            </a:r>
          </a:p>
          <a:p>
            <a:pPr rtl="0" lvl="0" indent="-406400" marL="457200">
              <a:spcBef>
                <a:spcPts val="0"/>
              </a:spcBef>
              <a:buClr>
                <a:srgbClr val="000000"/>
              </a:buClr>
              <a:buSzPct val="100000"/>
              <a:buFont typeface="Righteous"/>
              <a:buAutoNum type="arabicPeriod"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Need a chair for “</a:t>
            </a:r>
            <a:r>
              <a:rPr sz="28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Meet the Pledges</a:t>
            </a: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” </a:t>
            </a:r>
          </a:p>
          <a:p>
            <a:pPr rtl="0" lvl="0" indent="-406400" marL="457200">
              <a:spcBef>
                <a:spcPts val="0"/>
              </a:spcBef>
              <a:buClr>
                <a:srgbClr val="000000"/>
              </a:buClr>
              <a:buSzPct val="100000"/>
              <a:buFont typeface="Righteous"/>
              <a:buAutoNum type="arabicPeriod"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After meeting&gt;&gt;&gt; </a:t>
            </a:r>
            <a:r>
              <a:rPr sz="28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In N Out fellowship</a:t>
            </a: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 </a:t>
            </a:r>
          </a:p>
          <a:p>
            <a:pPr rtl="0">
              <a:spcBef>
                <a:spcPts val="0"/>
              </a:spcBef>
              <a:buNone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        Actives&gt; Cindy Nguyen</a:t>
            </a:r>
          </a:p>
          <a:p>
            <a:pPr rtl="0">
              <a:spcBef>
                <a:spcPts val="0"/>
              </a:spcBef>
              <a:buNone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        Pledges&gt; Lisa Lau</a:t>
            </a:r>
          </a:p>
          <a:p>
            <a:pPr rtl="0" lvl="0">
              <a:spcBef>
                <a:spcPts val="0"/>
              </a:spcBef>
              <a:buNone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        Flake-in&gt; Ann Dai</a:t>
            </a:r>
          </a:p>
        </p:txBody>
      </p:sp>
      <p:sp>
        <p:nvSpPr>
          <p:cNvPr id="432" name="Shape 4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solidFill>
                  <a:srgbClr val="FFFF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Fellowship events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001251" x="5417926"/>
            <a:ext cy="1910600" cx="287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437" name="Shape 4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8" name="Shape 438"/>
          <p:cNvSpPr txBox="1"/>
          <p:nvPr>
            <p:ph idx="1" type="body"/>
          </p:nvPr>
        </p:nvSpPr>
        <p:spPr>
          <a:xfrm>
            <a:off y="1132050" x="263100"/>
            <a:ext cy="3725699" cx="832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If you have any questions or suggestions! </a:t>
            </a:r>
          </a:p>
          <a:p>
            <a:pPr rtl="0">
              <a:spcBef>
                <a:spcPts val="0"/>
              </a:spcBef>
              <a:buNone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   Email: apoxfellowship@gmail.com</a:t>
            </a:r>
          </a:p>
          <a:p>
            <a:pPr rtl="0">
              <a:spcBef>
                <a:spcPts val="0"/>
              </a:spcBef>
              <a:buNone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   Danny: </a:t>
            </a:r>
            <a:r>
              <a:rPr u="sng" sz="2800" lang="en">
                <a:solidFill>
                  <a:schemeClr val="hlink"/>
                </a:solidFill>
                <a:latin typeface="Righteous"/>
                <a:ea typeface="Righteous"/>
                <a:cs typeface="Righteous"/>
                <a:sym typeface="Righteous"/>
                <a:hlinkClick r:id="rId3"/>
              </a:rPr>
              <a:t>dly418@yahoo.com</a:t>
            </a:r>
          </a:p>
          <a:p>
            <a:pPr rtl="0">
              <a:spcBef>
                <a:spcPts val="0"/>
              </a:spcBef>
              <a:buNone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             (510)332-2512</a:t>
            </a:r>
          </a:p>
          <a:p>
            <a:pPr rtl="0">
              <a:spcBef>
                <a:spcPts val="0"/>
              </a:spcBef>
              <a:buNone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   Ann: </a:t>
            </a:r>
            <a:r>
              <a:rPr u="sng" sz="2800" lang="en">
                <a:solidFill>
                  <a:schemeClr val="hlink"/>
                </a:solidFill>
                <a:latin typeface="Righteous"/>
                <a:ea typeface="Righteous"/>
                <a:cs typeface="Righteous"/>
                <a:sym typeface="Righteous"/>
                <a:hlinkClick r:id="rId4"/>
              </a:rPr>
              <a:t>anndai918@gmail.com</a:t>
            </a:r>
          </a:p>
          <a:p>
            <a:pPr rtl="0">
              <a:spcBef>
                <a:spcPts val="0"/>
              </a:spcBef>
              <a:buNone/>
            </a:pPr>
            <a:r>
              <a:rPr sz="2800" lang="en">
                <a:solidFill>
                  <a:srgbClr val="000000"/>
                </a:solidFill>
                <a:latin typeface="Righteous"/>
                <a:ea typeface="Righteous"/>
                <a:cs typeface="Righteous"/>
                <a:sym typeface="Righteous"/>
              </a:rPr>
              <a:t>             (571)425-3630</a:t>
            </a:r>
          </a:p>
          <a:p>
            <a:pPr rtl="0" lvl="0">
              <a:spcBef>
                <a:spcPts val="0"/>
              </a:spcBef>
              <a:buNone/>
            </a:pPr>
            <a:r>
              <a:rPr sz="2800" lang="en">
                <a:solidFill>
                  <a:srgbClr val="CC0000"/>
                </a:solidFill>
                <a:latin typeface="Righteous"/>
                <a:ea typeface="Righteous"/>
                <a:cs typeface="Righteous"/>
                <a:sym typeface="Righteous"/>
              </a:rPr>
              <a:t>Your opinions are important to us! </a:t>
            </a:r>
          </a:p>
        </p:txBody>
      </p:sp>
      <p:sp>
        <p:nvSpPr>
          <p:cNvPr id="439" name="Shape 43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solidFill>
                  <a:srgbClr val="FFFF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Contact us =)    Thank u!!!</a:t>
            </a:r>
          </a:p>
        </p:txBody>
      </p:sp>
      <p:cxnSp>
        <p:nvCxnSpPr>
          <p:cNvPr id="440" name="Shape 440"/>
          <p:cNvCxnSpPr/>
          <p:nvPr/>
        </p:nvCxnSpPr>
        <p:spPr>
          <a:xfrm rot="10800000">
            <a:off y="1917500" x="8418324"/>
            <a:ext cy="918599" cx="816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441" name="Shape 441"/>
          <p:cNvCxnSpPr/>
          <p:nvPr/>
        </p:nvCxnSpPr>
        <p:spPr>
          <a:xfrm flipH="1">
            <a:off y="1958425" x="8306075"/>
            <a:ext cy="204000" cx="11219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442" name="Shape 442"/>
          <p:cNvCxnSpPr/>
          <p:nvPr/>
        </p:nvCxnSpPr>
        <p:spPr>
          <a:xfrm>
            <a:off y="1968650" x="8459100"/>
            <a:ext cy="163200" cx="13259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w="lg" len="lg" type="none"/>
            <a:tailEnd w="lg" len="lg" type="none"/>
          </a:ln>
        </p:spPr>
      </p:cxnSp>
      <p:pic>
        <p:nvPicPr>
          <p:cNvPr id="443" name="Shape 4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826348" x="6409800"/>
            <a:ext cy="3174276" cx="21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8" name="Shape 448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9600"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Historian</a:t>
            </a:r>
          </a:p>
        </p:txBody>
      </p:sp>
      <p:sp>
        <p:nvSpPr>
          <p:cNvPr id="449" name="Shape 449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Juana Li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historian@apo-x.org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Join My Committee!!</a:t>
            </a:r>
          </a:p>
        </p:txBody>
      </p:sp>
      <p:pic>
        <p:nvPicPr>
          <p:cNvPr id="455" name="Shape 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03547" x="601075"/>
            <a:ext cy="3827425" cx="386514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>
            <p:ph idx="1" type="body"/>
          </p:nvPr>
        </p:nvSpPr>
        <p:spPr>
          <a:xfrm>
            <a:off y="4354200" x="1742400"/>
            <a:ext cy="676800" cx="15824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200" lang="en">
                <a:solidFill>
                  <a:srgbClr val="FFFFFF"/>
                </a:solidFill>
                <a:latin typeface="Playball"/>
                <a:ea typeface="Playball"/>
                <a:cs typeface="Playball"/>
                <a:sym typeface="Playball"/>
              </a:rPr>
              <a:t>Kevin Vu</a:t>
            </a:r>
            <a:r>
              <a:rPr b="1" sz="3200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y="1258900" x="5191450"/>
            <a:ext cy="3716699" cx="3608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sz="3600" lang="en">
                <a:latin typeface="Indie Flower"/>
                <a:ea typeface="Indie Flower"/>
                <a:cs typeface="Indie Flower"/>
                <a:sym typeface="Indie Flower"/>
              </a:rPr>
              <a:t>Positions Open: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Indie Flower"/>
                <a:ea typeface="Indie Flower"/>
                <a:cs typeface="Indie Flower"/>
                <a:sym typeface="Indie Flower"/>
              </a:rPr>
              <a:t>-Brother of the Week (1)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Indie Flower"/>
                <a:ea typeface="Indie Flower"/>
                <a:cs typeface="Indie Flower"/>
                <a:sym typeface="Indie Flower"/>
              </a:rPr>
              <a:t>-Pictures/Videos (1)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Indie Flower"/>
                <a:ea typeface="Indie Flower"/>
                <a:cs typeface="Indie Flower"/>
                <a:sym typeface="Indie Flower"/>
              </a:rPr>
              <a:t>-Webisodes (2)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  <a:p>
            <a:pPr>
              <a:spcBef>
                <a:spcPts val="0"/>
              </a:spcBef>
              <a:buNone/>
            </a:pPr>
            <a:r>
              <a:rPr sz="2400" lang="en">
                <a:latin typeface="Indie Flower"/>
                <a:ea typeface="Indie Flower"/>
                <a:cs typeface="Indie Flower"/>
                <a:sym typeface="Indie Flower"/>
              </a:rPr>
              <a:t>-Term Book (1)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Brother of the Week </a:t>
            </a: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y="4354200" x="1742400"/>
            <a:ext cy="676800" cx="15824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200" lang="en">
                <a:solidFill>
                  <a:srgbClr val="FFFFFF"/>
                </a:solidFill>
                <a:latin typeface="Playball"/>
                <a:ea typeface="Playball"/>
                <a:cs typeface="Playball"/>
                <a:sym typeface="Playball"/>
              </a:rPr>
              <a:t>Kevin Vu</a:t>
            </a:r>
            <a:r>
              <a:rPr b="1" sz="3200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y="1258900" x="570550"/>
            <a:ext cy="3716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u="sng" b="1" sz="3600" lang="en">
                <a:latin typeface="Indie Flower"/>
                <a:ea typeface="Indie Flower"/>
                <a:cs typeface="Indie Flower"/>
                <a:sym typeface="Indie Flower"/>
              </a:rPr>
              <a:t>Send Me Nominations</a:t>
            </a:r>
          </a:p>
          <a:p>
            <a:pPr rtl="0">
              <a:spcBef>
                <a:spcPts val="0"/>
              </a:spcBef>
              <a:buNone/>
            </a:pPr>
            <a:r>
              <a:rPr b="1" sz="3600" lang="en">
                <a:latin typeface="Indie Flower"/>
                <a:ea typeface="Indie Flower"/>
                <a:cs typeface="Indie Flower"/>
                <a:sym typeface="Indie Flower"/>
              </a:rPr>
              <a:t>Email: </a:t>
            </a:r>
            <a:r>
              <a:rPr sz="3600" lang="en">
                <a:latin typeface="Indie Flower"/>
                <a:ea typeface="Indie Flower"/>
                <a:cs typeface="Indie Flower"/>
                <a:sym typeface="Indie Flower"/>
              </a:rPr>
              <a:t>apoxhistorian@gmail.com</a:t>
            </a:r>
          </a:p>
          <a:p>
            <a:pPr rtl="0">
              <a:spcBef>
                <a:spcPts val="0"/>
              </a:spcBef>
              <a:buNone/>
            </a:pPr>
            <a:r>
              <a:rPr b="1" sz="3600" lang="en">
                <a:latin typeface="Indie Flower"/>
                <a:ea typeface="Indie Flower"/>
                <a:cs typeface="Indie Flower"/>
                <a:sym typeface="Indie Flower"/>
              </a:rPr>
              <a:t>Text:</a:t>
            </a:r>
            <a:r>
              <a:rPr sz="3600" lang="en">
                <a:latin typeface="Indie Flower"/>
                <a:ea typeface="Indie Flower"/>
                <a:cs typeface="Indie Flower"/>
                <a:sym typeface="Indie Flower"/>
              </a:rPr>
              <a:t> 510-552-3459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1" sz="3600">
              <a:latin typeface="Indie Flower"/>
              <a:ea typeface="Indie Flower"/>
              <a:cs typeface="Indie Flower"/>
              <a:sym typeface="Indie Flower"/>
            </a:endParaRPr>
          </a:p>
          <a:p>
            <a:pPr rtl="0" lvl="0">
              <a:spcBef>
                <a:spcPts val="0"/>
              </a:spcBef>
              <a:buNone/>
            </a:pPr>
            <a:r>
              <a:rPr b="1" sz="3600" lang="en">
                <a:latin typeface="Indie Flower"/>
                <a:ea typeface="Indie Flower"/>
                <a:cs typeface="Indie Flower"/>
                <a:sym typeface="Indie Flower"/>
              </a:rPr>
              <a:t>*Recognize a Brother!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465" name="Shape 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479550" x="5329099"/>
            <a:ext cy="2551450" cx="329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Chairing Pictures  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y="4354200" x="1742400"/>
            <a:ext cy="676800" cx="15824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200" lang="en">
                <a:solidFill>
                  <a:srgbClr val="FFFFFF"/>
                </a:solidFill>
                <a:latin typeface="Playball"/>
                <a:ea typeface="Playball"/>
                <a:cs typeface="Playball"/>
                <a:sym typeface="Playball"/>
              </a:rPr>
              <a:t>Kevin Vu</a:t>
            </a:r>
            <a:r>
              <a:rPr b="1" sz="3200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472" name="Shape 4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37786" x="4645575"/>
            <a:ext cy="2893211" cx="385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643800" x="457200"/>
            <a:ext cy="3387199" cx="346669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 txBox="1"/>
          <p:nvPr/>
        </p:nvSpPr>
        <p:spPr>
          <a:xfrm>
            <a:off y="1234750" x="119300"/>
            <a:ext cy="1257600" cx="8934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>
                <a:latin typeface="Indie Flower"/>
                <a:ea typeface="Indie Flower"/>
                <a:cs typeface="Indie Flower"/>
                <a:sym typeface="Indie Flower"/>
              </a:rPr>
              <a:t>  Send Pictures to</a:t>
            </a:r>
            <a:r>
              <a:rPr b="1" sz="3600" lang="en">
                <a:latin typeface="Indie Flower"/>
                <a:ea typeface="Indie Flower"/>
                <a:cs typeface="Indie Flower"/>
                <a:sym typeface="Indie Flower"/>
              </a:rPr>
              <a:t> apoxhistorian@gmail.com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Upcoming...   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y="4354200" x="1742400"/>
            <a:ext cy="676800" cx="15824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3200" lang="en">
                <a:solidFill>
                  <a:srgbClr val="FFFFFF"/>
                </a:solidFill>
                <a:latin typeface="Playball"/>
                <a:ea typeface="Playball"/>
                <a:cs typeface="Playball"/>
                <a:sym typeface="Playball"/>
              </a:rPr>
              <a:t>Kevin Vu</a:t>
            </a:r>
            <a:r>
              <a:rPr b="1" sz="3200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y="1122325" x="265200"/>
            <a:ext cy="1661700" cx="3059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3200" lang="en">
                <a:latin typeface="Indie Flower"/>
                <a:ea typeface="Indie Flower"/>
                <a:cs typeface="Indie Flower"/>
                <a:sym typeface="Indie Flower"/>
              </a:rPr>
              <a:t>Wear your STANDARDS CM2!! Plox ^_^</a:t>
            </a:r>
          </a:p>
        </p:txBody>
      </p:sp>
      <p:pic>
        <p:nvPicPr>
          <p:cNvPr id="482" name="Shape 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453699" x="3689625"/>
            <a:ext cy="3464477" cx="519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2674312" x="223925"/>
            <a:ext cy="2356687" cx="314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Expectations &amp; Goals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y="1063375" x="457200"/>
            <a:ext cy="38625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en"/>
              <a:t>Expand service towards Brothers/our campus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Mental Health Awareness Program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Comprehensive Involvement List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Service with/for on-campus organizations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en"/>
              <a:t>Expand leadership program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Career Development Initiative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en"/>
              <a:t>Enhance accountability measures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Excomm Benchmark Goals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en"/>
              <a:t>Improve communication efforts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Centralized Communication System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1800" lang="en"/>
              <a:t>Effectuate efficiency and transparency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Objective leadership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Balanced culture of being casual and professional</a:t>
            </a:r>
          </a:p>
          <a:p>
            <a:pPr rtl="0" lvl="1" indent="-3429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800" lang="en"/>
              <a:t>Google Drive with all relevant documents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487" name="Shape 4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8" name="Shape 488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6000" lang="en">
                <a:latin typeface="Josefin Sans"/>
                <a:ea typeface="Josefin Sans"/>
                <a:cs typeface="Josefin Sans"/>
                <a:sym typeface="Josefin Sans"/>
              </a:rPr>
              <a:t>Sergeant-at-Arms</a:t>
            </a:r>
          </a:p>
        </p:txBody>
      </p:sp>
      <p:sp>
        <p:nvSpPr>
          <p:cNvPr id="489" name="Shape 489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800" lang="en" i="0">
                <a:latin typeface="Josefin Sans"/>
                <a:ea typeface="Josefin Sans"/>
                <a:cs typeface="Josefin Sans"/>
                <a:sym typeface="Josefin Sans"/>
              </a:rPr>
              <a:t>Josh Chin</a:t>
            </a:r>
          </a:p>
          <a:p>
            <a:pPr rtl="0" lvl="0">
              <a:spcBef>
                <a:spcPts val="0"/>
              </a:spcBef>
              <a:buNone/>
            </a:pPr>
            <a:r>
              <a:rPr u="sng" b="1" sz="3000" lang="en" i="0">
                <a:latin typeface="Josefin Sans"/>
                <a:ea typeface="Josefin Sans"/>
                <a:cs typeface="Josefin Sans"/>
                <a:sym typeface="Josefin Sans"/>
              </a:rPr>
              <a:t>apoxsergeant@gmail.com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How to Chair</a:t>
            </a:r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2385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500" lang="en">
                <a:solidFill>
                  <a:srgbClr val="000000"/>
                </a:solidFill>
              </a:rPr>
              <a:t>Go on website and click on the specific event you want to go to, press “Become Chair” button</a:t>
            </a:r>
          </a:p>
          <a:p>
            <a:pPr rtl="0" lvl="0" indent="-32385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500" lang="en">
                <a:solidFill>
                  <a:srgbClr val="000000"/>
                </a:solidFill>
              </a:rPr>
              <a:t>7 days to complete evaluation with credit</a:t>
            </a:r>
          </a:p>
          <a:p>
            <a:pPr rtl="0" lvl="0" indent="-32385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500" lang="en">
                <a:solidFill>
                  <a:srgbClr val="000000"/>
                </a:solidFill>
              </a:rPr>
              <a:t>No evaluation/reminder emails/call = 1 strike; no chairing credit</a:t>
            </a:r>
          </a:p>
          <a:p>
            <a:pPr rtl="0" lvl="0" indent="-32385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500" lang="en">
                <a:solidFill>
                  <a:srgbClr val="000000"/>
                </a:solidFill>
              </a:rPr>
              <a:t>Send reminder e-mails whenever as long as it is AT LEAST 1 day prior to event date (must still call all attendees 1 day prior to event)</a:t>
            </a:r>
          </a:p>
          <a:p>
            <a:pPr rtl="0" lvl="0" indent="-32385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500" lang="en">
                <a:solidFill>
                  <a:srgbClr val="000000"/>
                </a:solidFill>
              </a:rPr>
              <a:t>if there is no chair, SAA will text, e-mail and call random chair morning of prior to event</a:t>
            </a:r>
          </a:p>
          <a:p>
            <a:pPr rtl="0" lvl="0" indent="-32385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500" lang="en">
                <a:solidFill>
                  <a:srgbClr val="000000"/>
                </a:solidFill>
              </a:rPr>
              <a:t>chair MUST also send pictures to Historian or he/she will receive no credit and a strike for improper chairing</a:t>
            </a:r>
          </a:p>
          <a:p>
            <a:pPr rtl="0" lvl="0" indent="-32385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500" lang="en">
                <a:solidFill>
                  <a:srgbClr val="000000"/>
                </a:solidFill>
              </a:rPr>
              <a:t>everything else same as last term</a:t>
            </a:r>
          </a:p>
          <a:p>
            <a:pPr rtl="0" lvl="1" indent="-32385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500" lang="en">
                <a:solidFill>
                  <a:srgbClr val="000000"/>
                </a:solidFill>
              </a:rPr>
              <a:t>toast song</a:t>
            </a:r>
          </a:p>
          <a:p>
            <a:pPr rtl="0" lvl="1" indent="-32385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500" lang="en">
                <a:solidFill>
                  <a:srgbClr val="000000"/>
                </a:solidFill>
              </a:rPr>
              <a:t>organize rides</a:t>
            </a:r>
          </a:p>
          <a:p>
            <a:pPr rtl="0" lvl="1" indent="-323850" marL="91440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500" lang="en">
                <a:solidFill>
                  <a:srgbClr val="000000"/>
                </a:solidFill>
              </a:rPr>
              <a:t>etc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499" name="Shape 4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Strikes (Actives)</a:t>
            </a:r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Makeup strikes: 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000000"/>
                </a:solidFill>
              </a:rPr>
              <a:t>LFS</a:t>
            </a:r>
          </a:p>
          <a:p>
            <a:pPr rtl="0" lvl="1" indent="-381000" marL="914400">
              <a:spcBef>
                <a:spcPts val="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000000"/>
                </a:solidFill>
              </a:rPr>
              <a:t>Must notify SAA that he/she will be using specific events for strike makeups (this means he/she will not receive credit for the event)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05" name="Shape 5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Strikes (Pledges)	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000000"/>
                </a:solidFill>
              </a:rPr>
              <a:t>notify SAA immediately if you lose your pin</a:t>
            </a:r>
          </a:p>
          <a:p>
            <a:pPr rtl="0" lvl="0" indent="-3429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000000"/>
                </a:solidFill>
              </a:rPr>
              <a:t>use lost pin form: </a:t>
            </a:r>
            <a:r>
              <a:rPr u="sng" sz="1800" lang="en">
                <a:solidFill>
                  <a:schemeClr val="hlink"/>
                </a:solidFill>
                <a:hlinkClick r:id="rId3"/>
              </a:rPr>
              <a:t>https://docs.google.com/forms/d/1VadIGN4NbwgZXs_bfGj2O_-NJL0CnDGEq5SFJa4Pd5g/viewform</a:t>
            </a:r>
            <a:r>
              <a:rPr sz="1800" lang="en">
                <a:solidFill>
                  <a:srgbClr val="000000"/>
                </a:solidFill>
              </a:rPr>
              <a:t> (on website)</a:t>
            </a: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000000"/>
                </a:solidFill>
              </a:rPr>
              <a:t>timestamp on google doc is the one SAA will use</a:t>
            </a: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000000"/>
                </a:solidFill>
              </a:rPr>
              <a:t>$5 for lost pin</a:t>
            </a:r>
          </a:p>
          <a:p>
            <a:pPr rtl="0" lvl="0" indent="-34290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000000"/>
                </a:solidFill>
              </a:rPr>
              <a:t>If active reports pledge for no pin before pledge submits google doc, said pledge will receive a strike UNLESS pledge notifies SAA via text/email/call that he/she lost pin before active reports the strike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11" name="Shape 5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Meeting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Card strike (yellow, orange, red)</a:t>
            </a:r>
          </a:p>
          <a:p>
            <a:pPr algn="l" rtl="0" lvl="0" marR="0" indent="-3810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00"/>
                </a:solidFill>
              </a:rPr>
              <a:t>Card strikes are cumulative </a:t>
            </a:r>
          </a:p>
          <a:p>
            <a:pPr algn="l" rtl="0" lvl="1" marR="0" indent="-3810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2400" lang="en">
                <a:solidFill>
                  <a:srgbClr val="000000"/>
                </a:solidFill>
              </a:rPr>
              <a:t>3 yellow total = 1 strike</a:t>
            </a:r>
          </a:p>
          <a:p>
            <a:pPr algn="l" rtl="0" lvl="1" marR="0" indent="-3810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2400" lang="en">
                <a:solidFill>
                  <a:srgbClr val="000000"/>
                </a:solidFill>
              </a:rPr>
              <a:t>2 orange = 1 strike</a:t>
            </a:r>
          </a:p>
          <a:p>
            <a:pPr algn="l" rtl="0" lvl="1" marR="0" indent="-3810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>
                <a:solidFill>
                  <a:srgbClr val="000000"/>
                </a:solidFill>
              </a:rPr>
              <a:t>1 red = strike</a:t>
            </a:r>
          </a:p>
          <a:p>
            <a:pPr algn="l" rtl="0" lvl="1" marR="0" indent="-3810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2400" lang="en">
                <a:solidFill>
                  <a:srgbClr val="000000"/>
                </a:solidFill>
              </a:rPr>
              <a:t>will reset after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54B2"/>
        </a:solidFill>
      </p:bgPr>
    </p:bg>
    <p:spTree>
      <p:nvGrpSpPr>
        <p:cNvPr id="517" name="Shape 5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Meeting (attendance)</a:t>
            </a:r>
          </a:p>
        </p:txBody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429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000000"/>
                </a:solidFill>
              </a:rPr>
              <a:t>15 minute grace period</a:t>
            </a:r>
          </a:p>
          <a:p>
            <a:pPr algn="l" rtl="0" lvl="1" marR="0" indent="-3429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>
                <a:solidFill>
                  <a:srgbClr val="000000"/>
                </a:solidFill>
              </a:rPr>
              <a:t>anyone who comes after 7:15pm will not receive credit for meeting and receive a strike</a:t>
            </a:r>
          </a:p>
          <a:p>
            <a:pPr algn="l" rtl="0" lvl="0" marR="0" indent="-3429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000000"/>
                </a:solidFill>
              </a:rPr>
              <a:t>Must notify SAA at/before 6PM SHARP</a:t>
            </a:r>
          </a:p>
          <a:p>
            <a:pPr algn="l" rtl="0" lvl="1" marR="0" indent="-3429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>
                <a:solidFill>
                  <a:srgbClr val="000000"/>
                </a:solidFill>
              </a:rPr>
              <a:t>text leaving full name and time leaving/arriving</a:t>
            </a:r>
          </a:p>
          <a:p>
            <a:pPr algn="l" rtl="0" lvl="0" marR="0" indent="-3429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000000"/>
                </a:solidFill>
              </a:rPr>
              <a:t>Will create list of people leaving early/coming late by 7 PM</a:t>
            </a:r>
          </a:p>
          <a:p>
            <a:pPr algn="l" rtl="0" lvl="0" marR="0" indent="-3429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000000"/>
                </a:solidFill>
              </a:rPr>
              <a:t>must stay for at LEAST one hour (8pm)</a:t>
            </a:r>
          </a:p>
          <a:p>
            <a:pPr algn="l" rtl="0" lvl="0" marR="0" indent="-342900" marL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sz="1800" lang="en">
                <a:solidFill>
                  <a:srgbClr val="000000"/>
                </a:solidFill>
              </a:rPr>
              <a:t>if your name is not on the list and you LEAVE, you get:</a:t>
            </a:r>
          </a:p>
          <a:p>
            <a:pPr algn="l" rtl="0" lvl="1" marR="0" indent="-3429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>
                <a:solidFill>
                  <a:srgbClr val="000000"/>
                </a:solidFill>
              </a:rPr>
              <a:t>1 full strike</a:t>
            </a:r>
          </a:p>
          <a:p>
            <a:pPr algn="l" rtl="0" lvl="1" marR="0" indent="-342900" marL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sz="1800" lang="en">
                <a:solidFill>
                  <a:srgbClr val="000000"/>
                </a:solidFill>
              </a:rPr>
              <a:t>no meeting credit</a:t>
            </a:r>
          </a:p>
          <a:p>
            <a:pPr rtl="0" lvl="0" indent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D85C6"/>
        </a:solidFill>
      </p:bgPr>
    </p:bg>
    <p:spTree>
      <p:nvGrpSpPr>
        <p:cNvPr id="523" name="Shape 5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4" name="Shape 524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 Chair</a:t>
            </a:r>
          </a:p>
        </p:txBody>
      </p:sp>
      <p:sp>
        <p:nvSpPr>
          <p:cNvPr id="525" name="Shape 525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Chanel 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interchapter@apo-x.org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529" name="Shape 5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ICs in da house~~~</a:t>
            </a:r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y="1303725" x="259200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 i="1"/>
              <a:t>Welcome Alpha Kappa! </a:t>
            </a:r>
          </a:p>
          <a:p>
            <a:pPr algn="ctr" rtl="0" lvl="0">
              <a:spcBef>
                <a:spcPts val="0"/>
              </a:spcBef>
              <a:buNone/>
            </a:pPr>
            <a:r>
              <a:rPr sz="2400" lang="en" i="1"/>
              <a:t>Hangout in Westwood after CM. Sign in with William Nguyen. </a:t>
            </a:r>
          </a:p>
        </p:txBody>
      </p:sp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719625" x="2261837"/>
            <a:ext cy="2211149" cx="44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536" name="Shape 5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Welcome AM Pledges </a:t>
            </a:r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y="1303725" x="259200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2400" i="1"/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56375" x="1132175"/>
            <a:ext cy="2609974" cx="62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543" name="Shape 5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What I Do</a:t>
            </a:r>
          </a:p>
        </p:txBody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y="1303725" x="259200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2400" lang="en" i="1"/>
              <a:t>I do it for the Friendship~ </a:t>
            </a: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34425" x="1929850"/>
            <a:ext cy="2971800" cx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1-2 texts sent out a week to the active chapter in order to </a:t>
            </a:r>
            <a:r>
              <a:rPr b="1" sz="2400" lang="en"/>
              <a:t>centralized chapter-related communication efforts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Sign up at “Cel.ly”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Unlike GroupMe, texts from everyone will funnel to myself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Notifications will include reminders on meetings, LGN, banquet, election stuff, and etc.</a:t>
            </a:r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000" lang="en"/>
              <a:t>Centralized Communication System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550" name="Shape 5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Upcoming IC Events </a:t>
            </a:r>
          </a:p>
        </p:txBody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y="1303725" x="259200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sz="2400" lang="en">
                <a:solidFill>
                  <a:srgbClr val="141823"/>
                </a:solidFill>
              </a:rPr>
              <a:t>October 18th: Ultrazone (laser tag) and Phil's BBQ event at 5 PM with Alpha Delta in SD</a:t>
            </a:r>
          </a:p>
          <a:p>
            <a:pPr rtl="0" lvl="0" indent="-381000" marL="457200">
              <a:spcBef>
                <a:spcPts val="0"/>
              </a:spcBef>
              <a:buClr>
                <a:srgbClr val="141823"/>
              </a:buClr>
              <a:buSzPct val="100000"/>
              <a:buFont typeface="Georgia"/>
              <a:buAutoNum type="arabicPeriod"/>
            </a:pPr>
            <a:r>
              <a:rPr sz="2400" lang="en">
                <a:solidFill>
                  <a:srgbClr val="141823"/>
                </a:solidFill>
              </a:rPr>
              <a:t>October 19th: IC Park Day at South Mission Beach in San Diego at 1 PM </a:t>
            </a:r>
          </a:p>
          <a:p>
            <a:pPr rtl="0" lvl="0" indent="-381000" marL="457200">
              <a:spcBef>
                <a:spcPts val="0"/>
              </a:spcBef>
              <a:buClr>
                <a:srgbClr val="141823"/>
              </a:buClr>
              <a:buSzPct val="100000"/>
              <a:buFont typeface="Georgia"/>
              <a:buAutoNum type="arabicPeriod"/>
            </a:pPr>
            <a:r>
              <a:rPr sz="2400" lang="en">
                <a:solidFill>
                  <a:srgbClr val="141823"/>
                </a:solidFill>
              </a:rPr>
              <a:t>November 7th: Rho Rho Disney Scavenger Hunt</a:t>
            </a:r>
          </a:p>
          <a:p>
            <a:pPr rtl="0" lvl="0" indent="-381000" marL="457200">
              <a:spcBef>
                <a:spcPts val="0"/>
              </a:spcBef>
              <a:buClr>
                <a:srgbClr val="141823"/>
              </a:buClr>
              <a:buSzPct val="100000"/>
              <a:buFont typeface="Georgia"/>
              <a:buAutoNum type="arabicPeriod"/>
            </a:pPr>
            <a:r>
              <a:rPr sz="2400" lang="en">
                <a:solidFill>
                  <a:srgbClr val="141823"/>
                </a:solidFill>
              </a:rPr>
              <a:t>November 8th: Dodge-Ball Tournament by Lambda Mu (CSULA)</a:t>
            </a:r>
          </a:p>
          <a:p>
            <a:pPr rtl="0" lvl="0" indent="-381000" marL="457200">
              <a:spcBef>
                <a:spcPts val="0"/>
              </a:spcBef>
              <a:buClr>
                <a:srgbClr val="141823"/>
              </a:buClr>
              <a:buSzPct val="100000"/>
              <a:buFont typeface="Georgia"/>
              <a:buAutoNum type="arabicPeriod"/>
            </a:pPr>
            <a:r>
              <a:rPr sz="2400" lang="en">
                <a:solidFill>
                  <a:srgbClr val="141823"/>
                </a:solidFill>
              </a:rPr>
              <a:t>November 21st: Powderpuff Football by Rho Gamma (CSULB)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556" name="Shape 5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National Convention 2k14</a:t>
            </a:r>
          </a:p>
        </p:txBody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y="1328625" x="259200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spcBef>
                <a:spcPts val="0"/>
              </a:spcBef>
              <a:buNone/>
            </a:pPr>
            <a:r>
              <a:rPr sz="2400" lang="en" i="1"/>
              <a:t> </a:t>
            </a:r>
          </a:p>
        </p:txBody>
      </p:sp>
      <p:pic>
        <p:nvPicPr>
          <p:cNvPr id="559" name="Shape 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36875" x="4675849"/>
            <a:ext cy="2360100" cx="41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y="1457100" x="386075"/>
            <a:ext cy="2889300" cx="4383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When: December 27-30, 2014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Where: Chicago, Illinois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Represent Chi Chapter~~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Please welcome Taylor Briglio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FF"/>
        </a:solidFill>
      </p:bgPr>
    </p:bg>
    <p:spTree>
      <p:nvGrpSpPr>
        <p:cNvPr id="564" name="Shape 5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5" name="Shape 565"/>
          <p:cNvSpPr txBox="1"/>
          <p:nvPr>
            <p:ph type="ctrTitle"/>
          </p:nvPr>
        </p:nvSpPr>
        <p:spPr>
          <a:xfrm>
            <a:off y="7562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CAC</a:t>
            </a:r>
          </a:p>
        </p:txBody>
      </p:sp>
      <p:sp>
        <p:nvSpPr>
          <p:cNvPr id="566" name="Shape 566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/>
              <a:t>Paul Choung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cac@apo-x.org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FF"/>
        </a:solidFill>
      </p:bgPr>
    </p:bg>
    <p:spTree>
      <p:nvGrpSpPr>
        <p:cNvPr id="570" name="Shape 5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000" lang="en"/>
              <a:t>the big picture</a:t>
            </a:r>
          </a:p>
        </p:txBody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y="1415800" x="306225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2400" i="1"/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90675" x="2190750"/>
            <a:ext cy="3181350" cx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577" name="Shape 5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Voting Delegates Election</a:t>
            </a:r>
          </a:p>
        </p:txBody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Nominees: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Chanel Ng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Bowen Lu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583" name="Shape 5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Voting Delegates Election</a:t>
            </a:r>
          </a:p>
        </p:txBody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sz="2000" lang="en"/>
              <a:t>Election Structure:</a:t>
            </a:r>
          </a:p>
          <a:p>
            <a:pPr rtl="0" lvl="0" indent="-3556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000" lang="en" i="1"/>
              <a:t>*Must have quorum (Over 50% of active body)</a:t>
            </a:r>
          </a:p>
          <a:p>
            <a:pPr rtl="0" lvl="0" indent="-3556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000" lang="en"/>
              <a:t>For each candidates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3 minute speech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5 Q&amp;As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Possibly motion to extend questions by “x” amount</a:t>
            </a:r>
          </a:p>
          <a:p>
            <a:pPr rtl="0" lvl="1" indent="-3556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000" lang="en"/>
              <a:t>Closed discussion on candidate</a:t>
            </a:r>
          </a:p>
          <a:p>
            <a:pPr rtl="0" lvl="0" indent="-3556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000" lang="en"/>
              <a:t>Repeat until all candidates have finished</a:t>
            </a:r>
          </a:p>
          <a:p>
            <a:pPr rtl="0" lvl="0" indent="-3556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000" lang="en"/>
              <a:t>Closed discussion on all candidates</a:t>
            </a:r>
          </a:p>
          <a:p>
            <a:pPr rtl="0" lvl="0" indent="-3556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000" lang="en"/>
              <a:t>Vote by ballot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589" name="Shape 5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Section 1 Sectionals </a:t>
            </a:r>
          </a:p>
        </p:txBody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algn="l" rtl="0" lvl="0">
              <a:spcBef>
                <a:spcPts val="0"/>
              </a:spcBef>
              <a:buNone/>
            </a:pPr>
            <a:r>
              <a:rPr sz="2000" lang="en"/>
              <a:t>                                                    April 25th </a:t>
            </a:r>
          </a:p>
        </p:txBody>
      </p:sp>
      <p:pic>
        <p:nvPicPr>
          <p:cNvPr id="592" name="Shape 592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342950" x="2788775"/>
            <a:ext cy="2457599" cx="317009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596" name="Shape 5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"/>
              <a:t>Committee Positions </a:t>
            </a:r>
          </a:p>
        </p:txBody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279400" marL="3429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z="1800" lang="en">
                <a:latin typeface="Arial"/>
                <a:ea typeface="Arial"/>
                <a:cs typeface="Arial"/>
                <a:sym typeface="Arial"/>
              </a:rPr>
              <a:t>Design/Marketing					      1</a:t>
            </a:r>
          </a:p>
          <a:p>
            <a:pPr rtl="0" lvl="0" indent="-279400" marL="34290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z="1800" lang="en">
                <a:latin typeface="Arial"/>
                <a:ea typeface="Arial"/>
                <a:cs typeface="Arial"/>
                <a:sym typeface="Arial"/>
              </a:rPr>
              <a:t>Finance							      1</a:t>
            </a:r>
          </a:p>
          <a:p>
            <a:pPr rtl="0" lvl="0" indent="-279400" marL="34290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z="1800" lang="en">
                <a:latin typeface="Arial"/>
                <a:ea typeface="Arial"/>
                <a:cs typeface="Arial"/>
                <a:sym typeface="Arial"/>
              </a:rPr>
              <a:t>Programming						      1</a:t>
            </a:r>
          </a:p>
          <a:p>
            <a:pPr rtl="0" lvl="0" indent="-279400" marL="34290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z="1800" lang="en">
                <a:latin typeface="Arial"/>
                <a:ea typeface="Arial"/>
                <a:cs typeface="Arial"/>
                <a:sym typeface="Arial"/>
              </a:rPr>
              <a:t>Food							             2</a:t>
            </a:r>
          </a:p>
          <a:p>
            <a:pPr rtl="0" lvl="0" indent="-279400" marL="34290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z="1800" lang="en">
                <a:latin typeface="Arial"/>
                <a:ea typeface="Arial"/>
                <a:cs typeface="Arial"/>
                <a:sym typeface="Arial"/>
              </a:rPr>
              <a:t>Housing							      2</a:t>
            </a:r>
          </a:p>
          <a:p>
            <a:pPr rtl="0" lvl="0" indent="-279400" marL="34290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z="1800" lang="en">
                <a:latin typeface="Arial"/>
                <a:ea typeface="Arial"/>
                <a:cs typeface="Arial"/>
                <a:sym typeface="Arial"/>
              </a:rPr>
              <a:t>Internal Affairs						      3</a:t>
            </a:r>
          </a:p>
          <a:p>
            <a:pPr rtl="0" lvl="0" indent="-279400" marL="34290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z="1800" lang="en">
                <a:latin typeface="Arial"/>
                <a:ea typeface="Arial"/>
                <a:cs typeface="Arial"/>
                <a:sym typeface="Arial"/>
              </a:rPr>
              <a:t>Publicity							      3</a:t>
            </a:r>
          </a:p>
          <a:p>
            <a:pPr rtl="0" lvl="0" indent="-279400" marL="34290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z="1800" lang="en">
                <a:latin typeface="Arial"/>
                <a:ea typeface="Arial"/>
                <a:cs typeface="Arial"/>
                <a:sym typeface="Arial"/>
              </a:rPr>
              <a:t>Workshops						      3</a:t>
            </a:r>
          </a:p>
          <a:p>
            <a:pPr rtl="0" lvl="0" indent="-279400" marL="34290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sz="1800" lang="en">
                <a:latin typeface="Arial"/>
                <a:ea typeface="Arial"/>
                <a:cs typeface="Arial"/>
                <a:sym typeface="Arial"/>
              </a:rPr>
              <a:t>Banquet							      5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602" name="Shape 6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3" name="Shape 60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Chapter Business</a:t>
            </a:r>
          </a:p>
        </p:txBody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Special Elections - Finance VP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Implement a program to increase Career Development efforts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Be active in </a:t>
            </a:r>
            <a:r>
              <a:rPr b="1" sz="2400" lang="en"/>
              <a:t>posting resources</a:t>
            </a:r>
            <a:r>
              <a:rPr sz="2400" lang="en"/>
              <a:t> and ways to obtain mentors and job/internship opportunities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400" lang="en"/>
              <a:t>Career Development workshops</a:t>
            </a:r>
            <a:r>
              <a:rPr sz="2400" lang="en"/>
              <a:t> on LinkedIn, resumes, cover letters, interview tips, networking tips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Work with Admin VPs to bring back </a:t>
            </a:r>
            <a:r>
              <a:rPr b="1" sz="2400" lang="en"/>
              <a:t>Alumni Networking Night</a:t>
            </a: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400" lang="en"/>
              <a:t>Career Development Initiative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sz="2400" lang="en"/>
              <a:t>Campus wide campaign</a:t>
            </a:r>
            <a:r>
              <a:rPr sz="2400" lang="en"/>
              <a:t> pushed forward by our student government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Will bring in a former member of Actives Minds, under Student Wellness Commission, to briefly speak about </a:t>
            </a:r>
            <a:r>
              <a:rPr b="1" sz="2400" lang="en"/>
              <a:t>mental health resources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Urge all of you to look out for each other, notice any negative trends, and be open to speaking with each other</a:t>
            </a:r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000" lang="en"/>
              <a:t>Mental Health Awareness Program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